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5" r:id="rId2"/>
  </p:sldMasterIdLst>
  <p:notesMasterIdLst>
    <p:notesMasterId r:id="rId13"/>
  </p:notesMasterIdLst>
  <p:handoutMasterIdLst>
    <p:handoutMasterId r:id="rId14"/>
  </p:handoutMasterIdLst>
  <p:sldIdLst>
    <p:sldId id="263" r:id="rId3"/>
    <p:sldId id="269" r:id="rId4"/>
    <p:sldId id="258" r:id="rId5"/>
    <p:sldId id="264" r:id="rId6"/>
    <p:sldId id="265" r:id="rId7"/>
    <p:sldId id="266" r:id="rId8"/>
    <p:sldId id="267" r:id="rId9"/>
    <p:sldId id="268" r:id="rId10"/>
    <p:sldId id="260" r:id="rId11"/>
    <p:sldId id="261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A71"/>
    <a:srgbClr val="21578A"/>
    <a:srgbClr val="C5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73253" autoAdjust="0"/>
  </p:normalViewPr>
  <p:slideViewPr>
    <p:cSldViewPr snapToGrid="0">
      <p:cViewPr varScale="1">
        <p:scale>
          <a:sx n="59" d="100"/>
          <a:sy n="59" d="100"/>
        </p:scale>
        <p:origin x="69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5E91A-1FF1-4F2D-A6B7-09FF01705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ADDD8-0323-4200-B9F5-870E2489D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A810-D79E-4D82-9FDD-3B615398F8E8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25B4A-CE65-447F-800B-D3099C454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C853-C9D0-4423-AC6E-E2EB19FAD8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BCB7D-6359-45EB-B2A6-7C486E609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6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7F1F-A882-4AB9-A5D5-91892A67A8FE}" type="datetimeFigureOut">
              <a:rPr lang="en-FI" smtClean="0"/>
              <a:t>06/02/2020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519A-7AAE-4CF1-8CC8-6748A655074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9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Läkemedelslistan är en aktuell, individuell förteckning över de preparat som du använder</a:t>
            </a:r>
          </a:p>
          <a:p>
            <a:r>
              <a:rPr lang="sv-SE" dirty="0" smtClean="0"/>
              <a:t>Utöver egentliga läkemedel antecknas även vitaminer och spårämnen, växtbaserade läkemedelspreparat och andra ”naturprodukter”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Det är viktigt att det i listan anges den dos som du faktiskt använder – inte den dos som anges i receptet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r>
              <a:rPr lang="sv-SE" dirty="0" smtClean="0"/>
              <a:t>Kontrollera innehållet i den lista som skrivits ut åt dig: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En läkemedelslista som skrivits ut på ett sjukhus eller en hälsovårdscentral innehåller endast de läkemedel som den aktuella vårdplatsen känner till.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En läkemedelslista som skrivits ut på ett apotek kan innehålla alla läkemedel som ordinerats dig, fastän du inte längre skulle använda en del av dem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 smtClean="0"/>
              <a:t>Läkemedelslistor som skrivs ut ur datasystem innehåller inte nödvändigtvis egenvårdsläkemedel eller kosttillskott som du använder.</a:t>
            </a:r>
            <a:r>
              <a:rPr lang="sv-SE" dirty="0" smtClean="0"/>
              <a:t> De kan också ha samverkningar med andra läkemedel. Anteckna de receptfria produkter som du använder i läkemedelslistan, så att uppgifter om att du använder dem förmedlas till läkare och apoteket följande gång du sköter dina ärenden.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86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Kom också ihåg att uppdatera din läkemedelslista alltid då doseringen ändras, ett läkemedel avslutas eller du börjar använda ett nytt läkemedel!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424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FF0000"/>
                </a:solidFill>
              </a:rPr>
              <a:t>Patienten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ansvarar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också</a:t>
            </a:r>
            <a:r>
              <a:rPr lang="fi-FI" dirty="0" smtClean="0">
                <a:solidFill>
                  <a:srgbClr val="FF0000"/>
                </a:solidFill>
              </a:rPr>
              <a:t> för </a:t>
            </a:r>
            <a:r>
              <a:rPr lang="fi-FI" dirty="0" err="1" smtClean="0">
                <a:solidFill>
                  <a:srgbClr val="FF0000"/>
                </a:solidFill>
              </a:rPr>
              <a:t>att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känna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till</a:t>
            </a:r>
            <a:r>
              <a:rPr lang="fi-FI" dirty="0" smtClean="0">
                <a:solidFill>
                  <a:srgbClr val="FF0000"/>
                </a:solidFill>
              </a:rPr>
              <a:t> de </a:t>
            </a:r>
            <a:r>
              <a:rPr lang="fi-FI" dirty="0" err="1" smtClean="0">
                <a:solidFill>
                  <a:srgbClr val="FF0000"/>
                </a:solidFill>
              </a:rPr>
              <a:t>egna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läkemedlen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och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det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ligger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också</a:t>
            </a:r>
            <a:r>
              <a:rPr lang="fi-FI" dirty="0" smtClean="0">
                <a:solidFill>
                  <a:srgbClr val="FF0000"/>
                </a:solidFill>
              </a:rPr>
              <a:t> i </a:t>
            </a:r>
            <a:r>
              <a:rPr lang="fi-FI" dirty="0" err="1" smtClean="0">
                <a:solidFill>
                  <a:srgbClr val="FF0000"/>
                </a:solidFill>
              </a:rPr>
              <a:t>eget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intresse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</a:p>
          <a:p>
            <a:r>
              <a:rPr lang="fi-FI" baseline="0" dirty="0" err="1" smtClean="0">
                <a:solidFill>
                  <a:srgbClr val="FF0000"/>
                </a:solidFill>
              </a:rPr>
              <a:t>Det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är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viktigt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att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det</a:t>
            </a:r>
            <a:r>
              <a:rPr lang="fi-FI" baseline="0" dirty="0" smtClean="0">
                <a:solidFill>
                  <a:srgbClr val="FF0000"/>
                </a:solidFill>
              </a:rPr>
              <a:t> i </a:t>
            </a:r>
            <a:r>
              <a:rPr lang="fi-FI" baseline="0" dirty="0" err="1" smtClean="0">
                <a:solidFill>
                  <a:srgbClr val="FF0000"/>
                </a:solidFill>
              </a:rPr>
              <a:t>läkemedelslistan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endast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finns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med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läkemedel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som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faktiskt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används</a:t>
            </a:r>
            <a:r>
              <a:rPr lang="fi-FI" baseline="0" dirty="0" smtClean="0">
                <a:solidFill>
                  <a:srgbClr val="FF0000"/>
                </a:solidFill>
              </a:rPr>
              <a:t>.</a:t>
            </a:r>
          </a:p>
          <a:p>
            <a:endParaRPr lang="sv-FI" baseline="0" dirty="0" smtClean="0">
              <a:solidFill>
                <a:srgbClr val="FF0000"/>
              </a:solidFill>
            </a:endParaRPr>
          </a:p>
          <a:p>
            <a:r>
              <a:rPr lang="fi-FI" baseline="0" dirty="0" err="1" smtClean="0">
                <a:solidFill>
                  <a:srgbClr val="FF0000"/>
                </a:solidFill>
              </a:rPr>
              <a:t>Information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om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läkemedelsändringar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som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t.ex</a:t>
            </a:r>
            <a:r>
              <a:rPr lang="fi-FI" baseline="0" dirty="0" smtClean="0">
                <a:solidFill>
                  <a:srgbClr val="FF0000"/>
                </a:solidFill>
              </a:rPr>
              <a:t>. </a:t>
            </a:r>
            <a:r>
              <a:rPr lang="fi-FI" baseline="0" dirty="0" err="1" smtClean="0">
                <a:solidFill>
                  <a:srgbClr val="FF0000"/>
                </a:solidFill>
              </a:rPr>
              <a:t>gjorts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när</a:t>
            </a:r>
            <a:r>
              <a:rPr lang="fi-FI" baseline="0" dirty="0" smtClean="0">
                <a:solidFill>
                  <a:srgbClr val="FF0000"/>
                </a:solidFill>
              </a:rPr>
              <a:t> en </a:t>
            </a:r>
            <a:r>
              <a:rPr lang="fi-FI" baseline="0" dirty="0" err="1" smtClean="0">
                <a:solidFill>
                  <a:srgbClr val="FF0000"/>
                </a:solidFill>
              </a:rPr>
              <a:t>patient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hemskrivits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efter</a:t>
            </a:r>
            <a:r>
              <a:rPr lang="fi-FI" baseline="0" dirty="0" smtClean="0">
                <a:solidFill>
                  <a:srgbClr val="FF0000"/>
                </a:solidFill>
              </a:rPr>
              <a:t> en </a:t>
            </a:r>
            <a:r>
              <a:rPr lang="fi-FI" baseline="0" dirty="0" err="1" smtClean="0">
                <a:solidFill>
                  <a:srgbClr val="FF0000"/>
                </a:solidFill>
              </a:rPr>
              <a:t>sjukhusperiod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finns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inte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nödvändigtvis</a:t>
            </a:r>
            <a:r>
              <a:rPr lang="fi-FI" baseline="0" dirty="0" smtClean="0">
                <a:solidFill>
                  <a:srgbClr val="FF0000"/>
                </a:solidFill>
              </a:rPr>
              <a:t> i </a:t>
            </a:r>
            <a:r>
              <a:rPr lang="fi-FI" baseline="0" dirty="0" err="1" smtClean="0">
                <a:solidFill>
                  <a:srgbClr val="FF0000"/>
                </a:solidFill>
              </a:rPr>
              <a:t>den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vårdande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läkarens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patientinformationssystem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på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hälsovårdscentralen</a:t>
            </a:r>
            <a:r>
              <a:rPr lang="fi-FI" baseline="0" dirty="0" smtClean="0">
                <a:solidFill>
                  <a:srgbClr val="FF0000"/>
                </a:solidFill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>
                <a:solidFill>
                  <a:srgbClr val="FF0000"/>
                </a:solidFill>
              </a:rPr>
              <a:t>Det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finns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situationer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då</a:t>
            </a:r>
            <a:r>
              <a:rPr lang="fi-FI" baseline="0" dirty="0" smtClean="0">
                <a:solidFill>
                  <a:srgbClr val="FF0000"/>
                </a:solidFill>
              </a:rPr>
              <a:t> en person </a:t>
            </a:r>
            <a:r>
              <a:rPr lang="fi-FI" baseline="0" dirty="0" err="1" smtClean="0">
                <a:solidFill>
                  <a:srgbClr val="FF0000"/>
                </a:solidFill>
              </a:rPr>
              <a:t>inte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själv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kan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säga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vilka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läkemedel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han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eller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hon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använder</a:t>
            </a:r>
            <a:r>
              <a:rPr lang="fi-FI" baseline="0" dirty="0" smtClean="0">
                <a:solidFill>
                  <a:srgbClr val="FF0000"/>
                </a:solidFill>
              </a:rPr>
              <a:t>. </a:t>
            </a:r>
            <a:r>
              <a:rPr lang="fi-FI" baseline="0" dirty="0" err="1" smtClean="0">
                <a:solidFill>
                  <a:srgbClr val="FF0000"/>
                </a:solidFill>
              </a:rPr>
              <a:t>Även</a:t>
            </a:r>
            <a:r>
              <a:rPr lang="fi-FI" baseline="0" dirty="0" smtClean="0">
                <a:solidFill>
                  <a:srgbClr val="FF0000"/>
                </a:solidFill>
              </a:rPr>
              <a:t> i </a:t>
            </a:r>
            <a:r>
              <a:rPr lang="fi-FI" baseline="0" dirty="0" err="1" smtClean="0">
                <a:solidFill>
                  <a:srgbClr val="FF0000"/>
                </a:solidFill>
              </a:rPr>
              <a:t>händelse</a:t>
            </a:r>
            <a:r>
              <a:rPr lang="fi-FI" baseline="0" dirty="0" smtClean="0">
                <a:solidFill>
                  <a:srgbClr val="FF0000"/>
                </a:solidFill>
              </a:rPr>
              <a:t> av </a:t>
            </a:r>
            <a:r>
              <a:rPr lang="fi-FI" baseline="0" dirty="0" err="1" smtClean="0">
                <a:solidFill>
                  <a:srgbClr val="FF0000"/>
                </a:solidFill>
              </a:rPr>
              <a:t>sådana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situationer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är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det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viktigt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att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det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finns</a:t>
            </a:r>
            <a:r>
              <a:rPr lang="fi-FI" baseline="0" dirty="0" smtClean="0">
                <a:solidFill>
                  <a:srgbClr val="FF0000"/>
                </a:solidFill>
              </a:rPr>
              <a:t> en </a:t>
            </a:r>
            <a:r>
              <a:rPr lang="fi-FI" baseline="0" dirty="0" err="1" smtClean="0">
                <a:solidFill>
                  <a:srgbClr val="FF0000"/>
                </a:solidFill>
              </a:rPr>
              <a:t>uppdaterad</a:t>
            </a:r>
            <a:r>
              <a:rPr lang="fi-FI" baseline="0" dirty="0" smtClean="0">
                <a:solidFill>
                  <a:srgbClr val="FF0000"/>
                </a:solidFill>
              </a:rPr>
              <a:t> </a:t>
            </a:r>
            <a:r>
              <a:rPr lang="fi-FI" baseline="0" dirty="0" err="1" smtClean="0">
                <a:solidFill>
                  <a:srgbClr val="FF0000"/>
                </a:solidFill>
              </a:rPr>
              <a:t>läkemedelslista</a:t>
            </a:r>
            <a:r>
              <a:rPr lang="fi-FI" baseline="0" dirty="0" smtClean="0">
                <a:solidFill>
                  <a:srgbClr val="FF0000"/>
                </a:solidFill>
              </a:rPr>
              <a:t>.</a:t>
            </a:r>
            <a:endParaRPr lang="sv-FI" dirty="0" smtClean="0">
              <a:solidFill>
                <a:srgbClr val="FF0000"/>
              </a:solidFill>
            </a:endParaRPr>
          </a:p>
          <a:p>
            <a:endParaRPr lang="fi-FI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406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Ibland kan läkemedelsanvändare ha flera listor som skrivits ut på sjukhuset, hälsovårdsstationen och apoteket </a:t>
            </a:r>
            <a:r>
              <a:rPr lang="sv-SE" baseline="0" dirty="0" smtClean="0">
                <a:sym typeface="Wingdings" panose="05000000000000000000" pitchFamily="2" charset="2"/>
              </a:rPr>
              <a:t>det är viktigt att det finns bara EN lista, som har uppdaterade uppgifter och som motsvarar verkligheten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985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Uppdatera listan alltid då doseringen ändras, ett läkemedel avslutas eller du börjar använda ett nytt läkemedel, eller då du börjar använda ett receptfritt preparat</a:t>
            </a:r>
          </a:p>
          <a:p>
            <a:r>
              <a:rPr lang="sv-SE" dirty="0" smtClean="0"/>
              <a:t>Läkemedelslistan innehåller kritisk information med tanke på dataskyddet. Listan bör hanteras omsorgsfullt då man har med 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 lönar sig att alltid ha med läkemedelslistan, eftersom man i överraskande sjukdomsfall inte nödvändigtvis själv kan berätta om sin medicinering och det då är lätt för en yrkesutbildad inom hälso- och sjukvården att kontrollera informationen i listan</a:t>
            </a:r>
          </a:p>
          <a:p>
            <a:endParaRPr lang="sv-S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253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Många äldre människor har många läkemedel och medicineringen ändras ofta – se gärna till att också din närmaste har en läkemedelslista som hålls uppdaterad!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469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575A64-AC9A-4DAC-98C1-164413206081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2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D16EA-CB6E-4F36-BBB3-9DBE635752AC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62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5FBC44-A48C-42B3-AE18-658364BAF521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95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C1247B-BFE6-4222-9790-A52B52A47283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3493F-C1D1-43C5-852B-32D93F7EBB7A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fi-FI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6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D00-A0A9-4FFD-B358-FDC30218B68B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85555B-3DC3-4A70-A679-2A3A90E4A8CF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4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A9DD86-68CA-4DB1-9857-9D266AFF8B6A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9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5D0D05-6147-4D61-BA5F-2F1653A3C77C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4031CF-5759-4525-94F8-917D3F4B0ED3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61F33E-44DC-4B7E-BFA1-FB3BA953189B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fi-FI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4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0D0-6C33-47C5-AB8F-C2F5E3919D6D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3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84419D-8E13-4587-8A3D-DC1964428E9D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49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E71ABC-AAD3-42DB-A4DC-6FA67171BFED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6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fld id="{CBB92927-F00D-4A9F-A7E1-E727D6105D37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 dirty="0" err="1"/>
              <a:t>Esittäjä</a:t>
            </a:r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7849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699" r:id="rId3"/>
    <p:sldLayoutId id="2147483700" r:id="rId4"/>
    <p:sldLayoutId id="2147483701" r:id="rId5"/>
    <p:sldLayoutId id="2147483704" r:id="rId6"/>
    <p:sldLayoutId id="2147483702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fld id="{A119C8EA-EA75-43AA-B25C-9FA7266E0329}" type="datetime1">
              <a:rPr lang="fi-FI" smtClean="0"/>
              <a:pPr/>
              <a:t>2.6.2020</a:t>
            </a:fld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 dirty="0" err="1"/>
              <a:t>Esittäjä</a:t>
            </a:r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159246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mea.fi/web/sv/for_allmanhet/lakemedelslist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ta.fi/s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A3583-3B89-41CA-B345-B5DFED275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dirty="0" err="1"/>
              <a:t>Upprätta</a:t>
            </a:r>
            <a:r>
              <a:rPr lang="fi-FI" sz="4400" dirty="0"/>
              <a:t> en </a:t>
            </a:r>
            <a:r>
              <a:rPr lang="fi-FI" sz="4400" dirty="0" err="1"/>
              <a:t>egen</a:t>
            </a:r>
            <a:r>
              <a:rPr lang="fi-FI" sz="4400" dirty="0"/>
              <a:t> </a:t>
            </a:r>
            <a:r>
              <a:rPr lang="fi-FI" sz="4400" dirty="0" err="1"/>
              <a:t>läkemedelslista</a:t>
            </a:r>
            <a:endParaRPr lang="fi-FI" sz="4400" b="1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2804A6-820E-468B-99DA-030AEAE4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1715" y="3439157"/>
            <a:ext cx="2457450" cy="676275"/>
          </a:xfrm>
        </p:spPr>
        <p:txBody>
          <a:bodyPr/>
          <a:lstStyle/>
          <a:p>
            <a:r>
              <a:rPr lang="fi-FI" dirty="0" smtClean="0"/>
              <a:t>30.3.2020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9F186A-2E60-473B-BCD4-D98350F46E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4D8EA7-AE09-49E3-A73E-E0BA3E67BC83}" type="datetime1">
              <a:rPr lang="fi-FI" smtClean="0"/>
              <a:t>2.6.2020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AE484-D39B-4024-B1F6-33DDFE842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497" y="2116363"/>
            <a:ext cx="9302716" cy="2767346"/>
          </a:xfrm>
        </p:spPr>
        <p:txBody>
          <a:bodyPr/>
          <a:lstStyle/>
          <a:p>
            <a:r>
              <a:rPr lang="fi-FI" dirty="0" err="1" smtClean="0"/>
              <a:t>Ytterligare</a:t>
            </a:r>
            <a:r>
              <a:rPr lang="fi-FI" dirty="0" smtClean="0"/>
              <a:t> </a:t>
            </a:r>
            <a:r>
              <a:rPr lang="fi-FI" dirty="0" err="1" smtClean="0"/>
              <a:t>uppgifter</a:t>
            </a:r>
            <a:r>
              <a:rPr lang="fi-FI" dirty="0" smtClean="0"/>
              <a:t>:</a:t>
            </a:r>
            <a:r>
              <a:rPr lang="fi-FI" dirty="0"/>
              <a:t/>
            </a:r>
            <a:br>
              <a:rPr lang="fi-FI" dirty="0"/>
            </a:br>
            <a:r>
              <a:rPr lang="fi-FI" sz="2800" u="sng" dirty="0">
                <a:hlinkClick r:id="rId2"/>
              </a:rPr>
              <a:t>https://www.fimea.fi/web/sv/for_allmanhet/lakemedelslista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0C54868-B08D-41F9-9D1F-00E1F28E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5511F9-88BB-4D6C-B1A9-62D724B4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2076-7C16-435E-A0D3-30ACCB0EDB1E}" type="datetime1">
              <a:rPr lang="fi-FI" smtClean="0"/>
              <a:t>2.6.2020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9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0C36E6-E5FC-4F2A-AE6C-73A69F2D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Vad en läkemedelslista </a:t>
            </a:r>
            <a:r>
              <a:rPr lang="sv-SE" sz="3200" dirty="0" smtClean="0"/>
              <a:t>är?</a:t>
            </a: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Varför det är viktigt att läkemedelslistan är </a:t>
            </a:r>
            <a:r>
              <a:rPr lang="sv-SE" sz="3200" dirty="0" smtClean="0"/>
              <a:t>aktuell?</a:t>
            </a: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På vilket sätt aktuella medicineringsuppgifter </a:t>
            </a:r>
            <a:r>
              <a:rPr lang="sv-SE" sz="3200" dirty="0" smtClean="0"/>
              <a:t>utnyttjas?</a:t>
            </a:r>
            <a:endParaRPr lang="sv-SE" sz="3200" dirty="0"/>
          </a:p>
          <a:p>
            <a:endParaRPr lang="fi-FI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2464" y="362117"/>
            <a:ext cx="3964591" cy="5159375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89779A0-3744-47C5-B0A0-39BFB62C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I </a:t>
            </a:r>
            <a:r>
              <a:rPr lang="fi-FI" sz="4000" dirty="0" err="1"/>
              <a:t>diaserien</a:t>
            </a:r>
            <a:r>
              <a:rPr lang="fi-FI" sz="4000" dirty="0"/>
              <a:t> </a:t>
            </a:r>
            <a:r>
              <a:rPr lang="fi-FI" sz="4000" dirty="0" err="1"/>
              <a:t>beskrivs</a:t>
            </a:r>
            <a:endParaRPr lang="fi-FI" sz="40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B924B5-7D2A-459A-A49B-98939F88F3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FB3D0-C328-43D2-85CA-E7B8BAC7378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18B66E-3212-493B-B863-5C7497B550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D3313-B7F5-4E35-B51B-EE7E4D42507E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2.6.2020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4B709A4-BABF-476C-8554-B1363C6E87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Esittäjä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2464" y="5366206"/>
            <a:ext cx="1009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</a:t>
            </a:r>
            <a:r>
              <a:rPr lang="en-US" sz="1000" dirty="0" err="1"/>
              <a:t>GettyImages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48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3085B-C5CC-424C-9A28-AB6F8ACB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34"/>
            <a:ext cx="10515600" cy="920749"/>
          </a:xfrm>
        </p:spPr>
        <p:txBody>
          <a:bodyPr/>
          <a:lstStyle/>
          <a:p>
            <a:r>
              <a:rPr lang="fi-FI" sz="3600" dirty="0" err="1"/>
              <a:t>Vad</a:t>
            </a:r>
            <a:r>
              <a:rPr lang="fi-FI" sz="3600" dirty="0"/>
              <a:t> </a:t>
            </a:r>
            <a:r>
              <a:rPr lang="fi-FI" sz="3600" dirty="0" err="1"/>
              <a:t>är</a:t>
            </a:r>
            <a:r>
              <a:rPr lang="fi-FI" sz="3600" dirty="0"/>
              <a:t> en </a:t>
            </a:r>
            <a:r>
              <a:rPr lang="fi-FI" sz="3600" dirty="0" err="1"/>
              <a:t>läkemedelslista</a:t>
            </a:r>
            <a:r>
              <a:rPr lang="fi-FI" sz="3600" dirty="0"/>
              <a:t>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35B03F-33B0-439F-B531-132541C33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265" y="1248032"/>
            <a:ext cx="11034584" cy="4856206"/>
          </a:xfrm>
        </p:spPr>
        <p:txBody>
          <a:bodyPr>
            <a:normAutofit/>
          </a:bodyPr>
          <a:lstStyle/>
          <a:p>
            <a:r>
              <a:rPr lang="sv-SE" dirty="0"/>
              <a:t>Läkemedelslistan innehåller samlad aktuell information om </a:t>
            </a:r>
            <a:r>
              <a:rPr lang="sv-SE" u="sng" dirty="0"/>
              <a:t>alla</a:t>
            </a:r>
            <a:r>
              <a:rPr lang="sv-SE" dirty="0"/>
              <a:t> de läkemedel </a:t>
            </a:r>
            <a:r>
              <a:rPr lang="sv-SE" dirty="0" smtClean="0"/>
              <a:t>och kosttillskott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/>
              <a:t>som du använder</a:t>
            </a:r>
          </a:p>
          <a:p>
            <a:pPr lvl="1"/>
            <a:r>
              <a:rPr lang="sv-SE" dirty="0"/>
              <a:t>Receptläkemedel</a:t>
            </a:r>
          </a:p>
          <a:p>
            <a:pPr lvl="1"/>
            <a:r>
              <a:rPr lang="sv-SE" dirty="0"/>
              <a:t>Egenvårdsläkemedel</a:t>
            </a:r>
          </a:p>
          <a:p>
            <a:pPr lvl="1"/>
            <a:r>
              <a:rPr lang="sv-SE" dirty="0"/>
              <a:t>Vacciner</a:t>
            </a:r>
          </a:p>
          <a:p>
            <a:pPr lvl="1"/>
            <a:r>
              <a:rPr lang="sv-SE" dirty="0"/>
              <a:t>Kosttillskott 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Preparatets namn, använd dos och användningsändamål</a:t>
            </a:r>
          </a:p>
          <a:p>
            <a:pPr lvl="1"/>
            <a:r>
              <a:rPr lang="sv-SE" dirty="0"/>
              <a:t>För mer information kan du skriva in till exempel målen för din läkemedelsbehandling.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D98984-EA71-4DEB-9556-72FD7F2D29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E36353-FB57-40F9-A426-BAE668A8E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B04F3C-24D3-4919-A093-1BCA54A6425A}" type="datetime1">
              <a:rPr lang="fi-FI" smtClean="0"/>
              <a:t>2.6.2020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53"/>
            <a:ext cx="10515600" cy="920749"/>
          </a:xfrm>
        </p:spPr>
        <p:txBody>
          <a:bodyPr/>
          <a:lstStyle/>
          <a:p>
            <a:r>
              <a:rPr lang="fi-FI" sz="3600" dirty="0" err="1"/>
              <a:t>Exempel</a:t>
            </a:r>
            <a:r>
              <a:rPr lang="fi-FI" sz="3600" dirty="0"/>
              <a:t> </a:t>
            </a:r>
            <a:r>
              <a:rPr lang="fi-FI" sz="3600" dirty="0" err="1"/>
              <a:t>på</a:t>
            </a:r>
            <a:r>
              <a:rPr lang="fi-FI" sz="3600" dirty="0"/>
              <a:t> en </a:t>
            </a:r>
            <a:r>
              <a:rPr lang="fi-FI" sz="3600" dirty="0" err="1"/>
              <a:t>läkemedelslista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A9DD86-68CA-4DB1-9857-9D266AFF8B6A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Sisällön paikkamerkk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21160"/>
              </p:ext>
            </p:extLst>
          </p:nvPr>
        </p:nvGraphicFramePr>
        <p:xfrm>
          <a:off x="251522" y="947605"/>
          <a:ext cx="11567098" cy="5740584"/>
        </p:xfrm>
        <a:graphic>
          <a:graphicData uri="http://schemas.openxmlformats.org/drawingml/2006/table">
            <a:tbl>
              <a:tblPr firstRow="1" bandRow="1"/>
              <a:tblGrid>
                <a:gridCol w="3338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Läkemedel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Dosen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Användningssyfte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1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b="1" dirty="0" smtClean="0"/>
                        <a:t>Receptläkemedel som ordinerats av en läkare</a:t>
                      </a:r>
                      <a:endParaRPr lang="sv-FI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Amloratio 10 mg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tablett varje morgon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Mot högt blodtryck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strike="sngStrike" dirty="0" smtClean="0"/>
                        <a:t>Orloc 5 mg</a:t>
                      </a:r>
                      <a:endParaRPr lang="sv-FI" sz="1600" strike="sngStrik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strike="sngStrike" dirty="0" smtClean="0"/>
                        <a:t>1 tablett varje morgon</a:t>
                      </a:r>
                      <a:endParaRPr lang="sv-FI" sz="1600" strike="sngStrik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strike="sngStrike" dirty="0" err="1" smtClean="0"/>
                        <a:t>Hjärtmedicin</a:t>
                      </a:r>
                      <a:r>
                        <a:rPr lang="fi-FI" sz="1600" strike="sngStrike" dirty="0" smtClean="0"/>
                        <a:t> </a:t>
                      </a:r>
                      <a:r>
                        <a:rPr lang="fi-FI" sz="1600" strike="noStrike" baseline="0" dirty="0" smtClean="0"/>
                        <a:t> </a:t>
                      </a:r>
                      <a:r>
                        <a:rPr lang="fi-FI" sz="1600" strike="noStrike" dirty="0" smtClean="0"/>
                        <a:t>AVSLUTATS</a:t>
                      </a:r>
                      <a:endParaRPr lang="sv-FI" sz="1600" strike="noStrik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Efexor Depot 75 mg </a:t>
                      </a:r>
                    </a:p>
                    <a:p>
                      <a:r>
                        <a:rPr lang="fi-FI" sz="1600" baseline="0" dirty="0" smtClean="0"/>
                        <a:t>(bytts ut: Venlafaxin Orion)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kapsel varje morgon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Antidepressivt läkemedel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Calcichew D3 Forte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tablett varje morgon och kväll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err="1" smtClean="0"/>
                        <a:t>Vitaminer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och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mineral</a:t>
                      </a:r>
                      <a:endParaRPr lang="sv-FI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Vagifem 10 ug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vaginaltablett 2 ggr/vecka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För behandlingen av </a:t>
                      </a:r>
                      <a:r>
                        <a:rPr lang="fi-FI" sz="1600" dirty="0" err="1" smtClean="0"/>
                        <a:t>slemhinnorna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Tenox 10 mg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tablett vid behov till natten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Sömnmedicin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1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b="1" dirty="0" smtClean="0"/>
                        <a:t>Preparat som köpts receptfritt</a:t>
                      </a:r>
                      <a:endParaRPr lang="sv-FI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5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Otrivin-nässpray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spraydusch 3 gånger per dag vid behov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Förkylning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Rennie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tablett vid behov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Mot halsbränna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TraneMax-tranbärspreparat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1 kapsel varje morgon och kväll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fi-FI" sz="1600" dirty="0" smtClean="0"/>
                        <a:t>För att förebygga urinvägsinfektion</a:t>
                      </a:r>
                      <a:endParaRPr lang="sv-FI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8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5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Varför är det viktigt att ha en läkemedelslista?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5481" y="1433384"/>
            <a:ext cx="10960443" cy="4646140"/>
          </a:xfrm>
        </p:spPr>
        <p:txBody>
          <a:bodyPr/>
          <a:lstStyle/>
          <a:p>
            <a:r>
              <a:rPr lang="sv-SE" sz="2800" b="1" dirty="0"/>
              <a:t>Endast </a:t>
            </a:r>
            <a:r>
              <a:rPr lang="sv-SE" sz="2800" b="1" u="sng" dirty="0"/>
              <a:t>du</a:t>
            </a:r>
            <a:r>
              <a:rPr lang="sv-SE" sz="2800" b="1" dirty="0"/>
              <a:t> vet vilka läkemedel du faktiskt använder</a:t>
            </a:r>
          </a:p>
          <a:p>
            <a:endParaRPr lang="sv-SE" b="1" dirty="0"/>
          </a:p>
          <a:p>
            <a:r>
              <a:rPr lang="sv-SE" sz="2800" dirty="0"/>
              <a:t>Dina medicineringsuppgifter överförs inte alltid i elektronisk form från en vårdplats till en annan </a:t>
            </a:r>
          </a:p>
          <a:p>
            <a:pPr lvl="1"/>
            <a:r>
              <a:rPr lang="sv-SE" dirty="0"/>
              <a:t>Inte ens ett elektroniskt recept garanterar alltid att den yrkesutbildade vårdpersonalen har aktuell information om din medicinering</a:t>
            </a:r>
          </a:p>
          <a:p>
            <a:pPr lvl="1"/>
            <a:r>
              <a:rPr lang="sv-SE" dirty="0"/>
              <a:t>Ibland kan de uppgifter som inskrivits i receptet avvika från den dosanvisning som använts hemma</a:t>
            </a:r>
          </a:p>
          <a:p>
            <a:pPr lvl="1"/>
            <a:r>
              <a:rPr lang="sv-SE" dirty="0"/>
              <a:t>Information om egenvårdsläkemedel och kosttillskott är också viktig när man fattar beslut om vården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A9DD86-68CA-4DB1-9857-9D266AFF8B6A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3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Vilken nytta har man av </a:t>
            </a:r>
            <a:r>
              <a:rPr lang="sv-SE" sz="3600" dirty="0" smtClean="0"/>
              <a:t>läkemedelslistan</a:t>
            </a:r>
            <a:r>
              <a:rPr lang="sv-SE" sz="3600" dirty="0"/>
              <a:t>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1500" y="1343024"/>
            <a:ext cx="10782300" cy="4577716"/>
          </a:xfrm>
        </p:spPr>
        <p:txBody>
          <a:bodyPr>
            <a:normAutofit/>
          </a:bodyPr>
          <a:lstStyle/>
          <a:p>
            <a:r>
              <a:rPr lang="sv-SE" dirty="0"/>
              <a:t>Du </a:t>
            </a:r>
            <a:r>
              <a:rPr lang="sv-SE" b="1" dirty="0"/>
              <a:t>känner själv till </a:t>
            </a:r>
            <a:r>
              <a:rPr lang="sv-SE" dirty="0"/>
              <a:t>namnen på de läkemedel som du använder, dosering och användningssyfte. De mål som uppställts för läkemedelsbehandlingen kan bättre uppnås.</a:t>
            </a:r>
          </a:p>
          <a:p>
            <a:endParaRPr lang="sv-SE" dirty="0"/>
          </a:p>
          <a:p>
            <a:r>
              <a:rPr lang="sv-SE" dirty="0"/>
              <a:t>En farmaceut, provisor eller läkare kan kontrollera om din medicinering ger </a:t>
            </a:r>
            <a:r>
              <a:rPr lang="sv-SE" b="1" dirty="0"/>
              <a:t>samverkningar </a:t>
            </a:r>
            <a:r>
              <a:rPr lang="sv-SE" dirty="0"/>
              <a:t>eller om något av dina symtom kan bero på de läkemedel du använder</a:t>
            </a:r>
          </a:p>
          <a:p>
            <a:endParaRPr lang="sv-SE" dirty="0"/>
          </a:p>
          <a:p>
            <a:r>
              <a:rPr lang="sv-SE" b="1" dirty="0"/>
              <a:t>I akuta vårdsituationer behöver </a:t>
            </a:r>
            <a:r>
              <a:rPr lang="sv-SE" dirty="0"/>
              <a:t>hälso- och sjukvårdspersonalen uppgifter om din medicinering så att vårdbesluten grundar sig på rätt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A9DD86-68CA-4DB1-9857-9D266AFF8B6A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1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Varifrån får man </a:t>
            </a:r>
            <a:r>
              <a:rPr lang="sv-SE" sz="3600" dirty="0" smtClean="0"/>
              <a:t>en </a:t>
            </a:r>
            <a:r>
              <a:rPr lang="sv-SE" sz="3600" dirty="0"/>
              <a:t>läkemedelslista?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7265" y="1343024"/>
            <a:ext cx="10854175" cy="4543426"/>
          </a:xfrm>
        </p:spPr>
        <p:txBody>
          <a:bodyPr>
            <a:normAutofit fontScale="92500"/>
          </a:bodyPr>
          <a:lstStyle/>
          <a:p>
            <a:r>
              <a:rPr lang="fi-FI" sz="2800" dirty="0" err="1"/>
              <a:t>Läkemedelslistan</a:t>
            </a:r>
            <a:r>
              <a:rPr lang="fi-FI" sz="2800" dirty="0"/>
              <a:t> </a:t>
            </a:r>
            <a:r>
              <a:rPr lang="fi-FI" sz="2800" dirty="0" err="1"/>
              <a:t>kan</a:t>
            </a:r>
            <a:r>
              <a:rPr lang="fi-FI" sz="2800" dirty="0"/>
              <a:t> vara:</a:t>
            </a:r>
          </a:p>
          <a:p>
            <a:pPr lvl="1"/>
            <a:r>
              <a:rPr lang="fi-FI" dirty="0"/>
              <a:t>En </a:t>
            </a:r>
            <a:r>
              <a:rPr lang="fi-FI" dirty="0" err="1"/>
              <a:t>handskriven</a:t>
            </a:r>
            <a:r>
              <a:rPr lang="fi-FI" dirty="0"/>
              <a:t> lista </a:t>
            </a:r>
            <a:r>
              <a:rPr lang="fi-FI" dirty="0" err="1"/>
              <a:t>på</a:t>
            </a:r>
            <a:r>
              <a:rPr lang="fi-FI" dirty="0"/>
              <a:t> ett </a:t>
            </a:r>
            <a:r>
              <a:rPr lang="fi-FI" dirty="0" err="1"/>
              <a:t>papper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t.ex</a:t>
            </a:r>
            <a:r>
              <a:rPr lang="fi-FI" dirty="0"/>
              <a:t>. </a:t>
            </a:r>
            <a:r>
              <a:rPr lang="fi-FI" dirty="0" err="1"/>
              <a:t>på</a:t>
            </a:r>
            <a:r>
              <a:rPr lang="fi-FI" dirty="0"/>
              <a:t> en </a:t>
            </a:r>
            <a:r>
              <a:rPr lang="fi-FI" dirty="0" err="1"/>
              <a:t>patientorganisations</a:t>
            </a:r>
            <a:r>
              <a:rPr lang="fi-FI" dirty="0"/>
              <a:t> </a:t>
            </a:r>
            <a:r>
              <a:rPr lang="fi-FI" dirty="0" err="1"/>
              <a:t>blankett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En lista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skrivits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ett </a:t>
            </a:r>
            <a:r>
              <a:rPr lang="fi-FI" dirty="0" err="1"/>
              <a:t>datasystem</a:t>
            </a:r>
            <a:r>
              <a:rPr lang="fi-FI" dirty="0"/>
              <a:t> av en </a:t>
            </a:r>
            <a:r>
              <a:rPr lang="fi-FI" dirty="0" err="1"/>
              <a:t>läkare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sjukskötare</a:t>
            </a:r>
            <a:r>
              <a:rPr lang="fi-FI" dirty="0"/>
              <a:t>  </a:t>
            </a:r>
          </a:p>
          <a:p>
            <a:pPr lvl="1"/>
            <a:r>
              <a:rPr lang="fi-FI" dirty="0" smtClean="0"/>
              <a:t>En </a:t>
            </a:r>
            <a:r>
              <a:rPr lang="fi-FI" dirty="0" err="1" smtClean="0"/>
              <a:t>sammanställning</a:t>
            </a:r>
            <a:r>
              <a:rPr lang="fi-FI" dirty="0" smtClean="0"/>
              <a:t> av </a:t>
            </a:r>
            <a:r>
              <a:rPr lang="fi-FI" dirty="0" err="1" smtClean="0"/>
              <a:t>recepten</a:t>
            </a:r>
            <a:r>
              <a:rPr lang="fi-FI" dirty="0" smtClean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skrivits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apotekets</a:t>
            </a:r>
            <a:r>
              <a:rPr lang="fi-FI" dirty="0"/>
              <a:t> </a:t>
            </a:r>
            <a:r>
              <a:rPr lang="fi-FI" dirty="0" err="1"/>
              <a:t>datasystem</a:t>
            </a:r>
            <a:r>
              <a:rPr lang="fi-FI" dirty="0"/>
              <a:t> </a:t>
            </a:r>
          </a:p>
          <a:p>
            <a:pPr lvl="1"/>
            <a:r>
              <a:rPr lang="fi-FI" dirty="0" smtClean="0"/>
              <a:t>En </a:t>
            </a:r>
            <a:r>
              <a:rPr lang="fi-FI" dirty="0"/>
              <a:t>lista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upprätthålls</a:t>
            </a:r>
            <a:r>
              <a:rPr lang="fi-FI" dirty="0"/>
              <a:t> i </a:t>
            </a:r>
            <a:r>
              <a:rPr lang="fi-FI" dirty="0" err="1"/>
              <a:t>mobilutrustning</a:t>
            </a:r>
            <a:endParaRPr lang="fi-FI" dirty="0"/>
          </a:p>
          <a:p>
            <a:pPr lvl="1"/>
            <a:r>
              <a:rPr lang="sv-SE" dirty="0"/>
              <a:t>På Mina kanta-sidorna (</a:t>
            </a:r>
            <a:r>
              <a:rPr lang="sv-SE" dirty="0">
                <a:hlinkClick r:id="rId3"/>
              </a:rPr>
              <a:t>www.kanta.fi/</a:t>
            </a:r>
            <a:r>
              <a:rPr lang="sv-SE" dirty="0" err="1">
                <a:hlinkClick r:id="rId3"/>
              </a:rPr>
              <a:t>sv</a:t>
            </a:r>
            <a:r>
              <a:rPr lang="sv-SE" dirty="0"/>
              <a:t>) kan du skriva ut en aktuell lista över dina elektroniska recept</a:t>
            </a:r>
          </a:p>
          <a:p>
            <a:pPr lvl="1"/>
            <a:endParaRPr lang="sv-SE" sz="2000" dirty="0"/>
          </a:p>
          <a:p>
            <a:r>
              <a:rPr lang="fi-FI" sz="2800" dirty="0" err="1"/>
              <a:t>Komplettera</a:t>
            </a:r>
            <a:r>
              <a:rPr lang="fi-FI" sz="2800" dirty="0"/>
              <a:t> listan </a:t>
            </a:r>
            <a:r>
              <a:rPr lang="fi-FI" sz="2800" dirty="0" err="1"/>
              <a:t>med</a:t>
            </a:r>
            <a:r>
              <a:rPr lang="fi-FI" sz="2800" dirty="0"/>
              <a:t> </a:t>
            </a:r>
            <a:r>
              <a:rPr lang="fi-FI" sz="2800" dirty="0" err="1"/>
              <a:t>egenvårdsprodukter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kosttillskott</a:t>
            </a:r>
            <a:r>
              <a:rPr lang="fi-FI" sz="2800" dirty="0"/>
              <a:t> </a:t>
            </a:r>
            <a:r>
              <a:rPr lang="fi-FI" sz="2800" dirty="0" err="1"/>
              <a:t>som</a:t>
            </a:r>
            <a:r>
              <a:rPr lang="fi-FI" sz="2800" dirty="0"/>
              <a:t> du </a:t>
            </a:r>
            <a:r>
              <a:rPr lang="fi-FI" sz="2800" dirty="0" err="1"/>
              <a:t>använder</a:t>
            </a:r>
            <a:r>
              <a:rPr lang="fi-FI" sz="2800" dirty="0"/>
              <a:t>!</a:t>
            </a:r>
            <a:endParaRPr lang="sv-FI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A9DD86-68CA-4DB1-9857-9D266AFF8B6A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/>
              <a:t>Uppdatera</a:t>
            </a:r>
            <a:r>
              <a:rPr lang="fi-FI" sz="3600" dirty="0"/>
              <a:t> </a:t>
            </a:r>
            <a:r>
              <a:rPr lang="fi-FI" sz="3600" dirty="0" err="1"/>
              <a:t>din</a:t>
            </a:r>
            <a:r>
              <a:rPr lang="fi-FI" sz="3600" dirty="0"/>
              <a:t> </a:t>
            </a:r>
            <a:r>
              <a:rPr lang="fi-FI" sz="3600" dirty="0" err="1"/>
              <a:t>läkemedelslista</a:t>
            </a:r>
            <a:r>
              <a:rPr lang="fi-FI" sz="3600" dirty="0"/>
              <a:t>!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 sz="3200" dirty="0"/>
              <a:t>Uppdatera läkemedelslistan alltid då det sker ändringar i din medicinering</a:t>
            </a:r>
          </a:p>
          <a:p>
            <a:pPr lvl="0"/>
            <a:r>
              <a:rPr lang="sv-SE" sz="3200" dirty="0"/>
              <a:t>Be en läkare, sjukskötare eller </a:t>
            </a:r>
            <a:r>
              <a:rPr lang="sv-SE" sz="3200" dirty="0" smtClean="0"/>
              <a:t>farmaceut </a:t>
            </a:r>
            <a:r>
              <a:rPr lang="sv-SE" sz="3200" dirty="0"/>
              <a:t>att nu och då tillsammans med dig granska att din lista är uppdaterad</a:t>
            </a:r>
          </a:p>
          <a:p>
            <a:pPr lvl="0"/>
            <a:endParaRPr lang="sv-SE" sz="3200" dirty="0"/>
          </a:p>
          <a:p>
            <a:pPr lvl="0"/>
            <a:r>
              <a:rPr lang="sv-SE" sz="3200" dirty="0"/>
              <a:t>Upprätthåll en </a:t>
            </a:r>
            <a:r>
              <a:rPr lang="sv-SE" sz="3200" b="1" dirty="0"/>
              <a:t>enda</a:t>
            </a:r>
            <a:r>
              <a:rPr lang="sv-SE" sz="3200" dirty="0"/>
              <a:t> aktuell lista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A9DD86-68CA-4DB1-9857-9D266AFF8B6A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0C36E6-E5FC-4F2A-AE6C-73A69F2D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i-FI" sz="3600" dirty="0" err="1"/>
              <a:t>Gör</a:t>
            </a:r>
            <a:r>
              <a:rPr lang="fi-FI" sz="3600" dirty="0"/>
              <a:t> en </a:t>
            </a:r>
            <a:r>
              <a:rPr lang="fi-FI" sz="3600" dirty="0" err="1"/>
              <a:t>egen</a:t>
            </a:r>
            <a:r>
              <a:rPr lang="fi-FI" sz="3600" dirty="0"/>
              <a:t> </a:t>
            </a:r>
            <a:r>
              <a:rPr lang="fi-FI" sz="3600" dirty="0" err="1"/>
              <a:t>läkemedelslista</a:t>
            </a:r>
            <a:r>
              <a:rPr lang="fi-FI" sz="3600" dirty="0"/>
              <a:t> - se </a:t>
            </a:r>
            <a:r>
              <a:rPr lang="fi-FI" sz="3600" dirty="0" err="1"/>
              <a:t>också</a:t>
            </a:r>
            <a:r>
              <a:rPr lang="fi-FI" sz="3600" dirty="0"/>
              <a:t> </a:t>
            </a:r>
            <a:r>
              <a:rPr lang="fi-FI" sz="3600" dirty="0" err="1"/>
              <a:t>till</a:t>
            </a:r>
            <a:r>
              <a:rPr lang="fi-FI" sz="3600" dirty="0"/>
              <a:t> </a:t>
            </a:r>
            <a:r>
              <a:rPr lang="fi-FI" sz="3600" dirty="0" err="1"/>
              <a:t>att</a:t>
            </a:r>
            <a:r>
              <a:rPr lang="fi-FI" sz="3600" dirty="0"/>
              <a:t> </a:t>
            </a:r>
            <a:r>
              <a:rPr lang="fi-FI" sz="3600" dirty="0" err="1"/>
              <a:t>din</a:t>
            </a:r>
            <a:r>
              <a:rPr lang="fi-FI" sz="3600" dirty="0"/>
              <a:t> </a:t>
            </a:r>
            <a:r>
              <a:rPr lang="fi-FI" sz="3600" dirty="0" err="1"/>
              <a:t>anhöriga</a:t>
            </a:r>
            <a:r>
              <a:rPr lang="fi-FI" sz="3600" dirty="0"/>
              <a:t> </a:t>
            </a:r>
            <a:r>
              <a:rPr lang="fi-FI" sz="3600" dirty="0" err="1"/>
              <a:t>har</a:t>
            </a:r>
            <a:r>
              <a:rPr lang="fi-FI" sz="3600" dirty="0"/>
              <a:t> </a:t>
            </a:r>
            <a:r>
              <a:rPr lang="fi-FI" sz="3600" dirty="0" err="1"/>
              <a:t>sin</a:t>
            </a:r>
            <a:r>
              <a:rPr lang="fi-FI" sz="3600" dirty="0"/>
              <a:t> </a:t>
            </a:r>
            <a:r>
              <a:rPr lang="fi-FI" sz="3600" dirty="0" err="1"/>
              <a:t>läkemedelslista</a:t>
            </a:r>
            <a:r>
              <a:rPr lang="fi-FI" sz="3600" dirty="0"/>
              <a:t> i </a:t>
            </a:r>
            <a:r>
              <a:rPr lang="fi-FI" sz="3600" dirty="0" err="1"/>
              <a:t>skick</a:t>
            </a:r>
            <a:r>
              <a:rPr lang="fi-FI" sz="3600" dirty="0"/>
              <a:t>!</a:t>
            </a:r>
          </a:p>
          <a:p>
            <a:pPr algn="ctr"/>
            <a:endParaRPr lang="sv-FI" sz="3600" dirty="0"/>
          </a:p>
          <a:p>
            <a:pPr algn="ctr"/>
            <a:r>
              <a:rPr lang="fi-FI" sz="3600" dirty="0" err="1"/>
              <a:t>Fråga</a:t>
            </a:r>
            <a:r>
              <a:rPr lang="fi-FI" sz="3600" dirty="0"/>
              <a:t> </a:t>
            </a:r>
            <a:r>
              <a:rPr lang="fi-FI" sz="3600" dirty="0" err="1"/>
              <a:t>modigt</a:t>
            </a:r>
            <a:r>
              <a:rPr lang="fi-FI" sz="3600" dirty="0"/>
              <a:t> </a:t>
            </a:r>
            <a:r>
              <a:rPr lang="fi-FI" sz="3600" dirty="0" err="1"/>
              <a:t>om</a:t>
            </a:r>
            <a:r>
              <a:rPr lang="fi-FI" sz="3600" dirty="0"/>
              <a:t> </a:t>
            </a:r>
            <a:r>
              <a:rPr lang="fi-FI" sz="3600" dirty="0" err="1"/>
              <a:t>råd</a:t>
            </a:r>
            <a:r>
              <a:rPr lang="fi-FI" sz="3600" dirty="0"/>
              <a:t> </a:t>
            </a:r>
            <a:r>
              <a:rPr lang="fi-FI" sz="3600" dirty="0" err="1"/>
              <a:t>på</a:t>
            </a:r>
            <a:r>
              <a:rPr lang="fi-FI" sz="3600" dirty="0"/>
              <a:t> </a:t>
            </a:r>
            <a:r>
              <a:rPr lang="fi-FI" sz="3600" dirty="0" err="1"/>
              <a:t>apoteket</a:t>
            </a:r>
            <a:r>
              <a:rPr lang="fi-FI" sz="3600" dirty="0"/>
              <a:t>, av </a:t>
            </a:r>
            <a:r>
              <a:rPr lang="fi-FI" sz="3600" dirty="0" err="1"/>
              <a:t>din</a:t>
            </a:r>
            <a:r>
              <a:rPr lang="fi-FI" sz="3600" dirty="0"/>
              <a:t> </a:t>
            </a:r>
            <a:r>
              <a:rPr lang="fi-FI" sz="3600" dirty="0" err="1"/>
              <a:t>sjukskötare</a:t>
            </a:r>
            <a:r>
              <a:rPr lang="fi-FI" sz="3600" dirty="0"/>
              <a:t> </a:t>
            </a:r>
            <a:r>
              <a:rPr lang="fi-FI" sz="3600" dirty="0" err="1"/>
              <a:t>eller</a:t>
            </a:r>
            <a:r>
              <a:rPr lang="fi-FI" sz="3600" dirty="0"/>
              <a:t> </a:t>
            </a:r>
            <a:r>
              <a:rPr lang="fi-FI" sz="3600" dirty="0" err="1"/>
              <a:t>läkare</a:t>
            </a:r>
            <a:r>
              <a:rPr lang="fi-FI" sz="3600" dirty="0"/>
              <a:t>!</a:t>
            </a:r>
            <a:endParaRPr lang="sv-FI" sz="3600" dirty="0"/>
          </a:p>
          <a:p>
            <a:endParaRPr lang="fi-FI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89779A0-3744-47C5-B0A0-39BFB62C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 err="1"/>
              <a:t>Känn</a:t>
            </a:r>
            <a:r>
              <a:rPr lang="fi-FI" sz="4000" dirty="0"/>
              <a:t> </a:t>
            </a:r>
            <a:r>
              <a:rPr lang="fi-FI" sz="4000" dirty="0" err="1"/>
              <a:t>dina</a:t>
            </a:r>
            <a:r>
              <a:rPr lang="fi-FI" sz="4000" dirty="0"/>
              <a:t> </a:t>
            </a:r>
            <a:r>
              <a:rPr lang="fi-FI" sz="4000" dirty="0" err="1"/>
              <a:t>läkemedel</a:t>
            </a:r>
            <a:endParaRPr lang="fi-FI" sz="40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B924B5-7D2A-459A-A49B-98939F88F3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18B66E-3212-493B-B863-5C7497B550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4455062-4E2E-4A69-A95F-CAB91D328D6D}" type="datetime1">
              <a:rPr lang="fi-FI" smtClean="0"/>
              <a:t>2.6.2020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535887" y="5335429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</a:t>
            </a:r>
            <a:r>
              <a:rPr lang="en-US" sz="800" dirty="0" err="1" smtClean="0"/>
              <a:t>GettyImages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05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" id="{65131686-3BB2-4DF1-BD36-D6C12A26AB4D}" vid="{1470C626-F772-4CFB-BEE1-920A2B7E65DA}"/>
    </a:ext>
  </a:extLst>
</a:theme>
</file>

<file path=ppt/theme/theme2.xml><?xml version="1.0" encoding="utf-8"?>
<a:theme xmlns:a="http://schemas.openxmlformats.org/drawingml/2006/main" name="1_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" id="{65131686-3BB2-4DF1-BD36-D6C12A26AB4D}" vid="{1470C626-F772-4CFB-BEE1-920A2B7E65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952</Words>
  <Application>Microsoft Office PowerPoint</Application>
  <PresentationFormat>Laajakuva</PresentationFormat>
  <Paragraphs>128</Paragraphs>
  <Slides>10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Fimea</vt:lpstr>
      <vt:lpstr>1_Fimea</vt:lpstr>
      <vt:lpstr>Upprätta en egen läkemedelslista</vt:lpstr>
      <vt:lpstr>I diaserien beskrivs</vt:lpstr>
      <vt:lpstr>Vad är en läkemedelslista?</vt:lpstr>
      <vt:lpstr>Exempel på en läkemedelslista</vt:lpstr>
      <vt:lpstr>Varför är det viktigt att ha en läkemedelslista?</vt:lpstr>
      <vt:lpstr>Vilken nytta har man av läkemedelslistan?</vt:lpstr>
      <vt:lpstr>Varifrån får man en läkemedelslista?</vt:lpstr>
      <vt:lpstr>Uppdatera din läkemedelslista!</vt:lpstr>
      <vt:lpstr>Känn dina läkemedel</vt:lpstr>
      <vt:lpstr>Ytterligare uppgifter: https://www.fimea.fi/web/sv/for_allmanhet/lakemedelslista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Viljami Saloranta</dc:creator>
  <cp:lastModifiedBy>Kytölä Laura</cp:lastModifiedBy>
  <cp:revision>154</cp:revision>
  <dcterms:created xsi:type="dcterms:W3CDTF">2019-03-28T07:42:31Z</dcterms:created>
  <dcterms:modified xsi:type="dcterms:W3CDTF">2020-06-02T12:29:20Z</dcterms:modified>
</cp:coreProperties>
</file>