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9"/>
  </p:notesMasterIdLst>
  <p:handoutMasterIdLst>
    <p:handoutMasterId r:id="rId10"/>
  </p:handoutMasterIdLst>
  <p:sldIdLst>
    <p:sldId id="263" r:id="rId2"/>
    <p:sldId id="258" r:id="rId3"/>
    <p:sldId id="268" r:id="rId4"/>
    <p:sldId id="265" r:id="rId5"/>
    <p:sldId id="267" r:id="rId6"/>
    <p:sldId id="266" r:id="rId7"/>
    <p:sldId id="261" r:id="rId8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A71"/>
    <a:srgbClr val="21578A"/>
    <a:srgbClr val="C500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65E91A-1FF1-4F2D-A6B7-09FF01705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ADDD8-0323-4200-B9F5-870E2489D1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FA810-D79E-4D82-9FDD-3B615398F8E8}" type="datetimeFigureOut">
              <a:rPr lang="en-GB" smtClean="0"/>
              <a:t>24/11/2022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25B4A-CE65-447F-800B-D3099C454D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81C853-C9D0-4423-AC6E-E2EB19FAD8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BCB7D-6359-45EB-B2A6-7C486E609A4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3468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67F1F-A882-4AB9-A5D5-91892A67A8FE}" type="datetimeFigureOut">
              <a:rPr lang="en-FI" smtClean="0"/>
              <a:t>11/24/2022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F519A-7AAE-4CF1-8CC8-6748A6550741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75975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BDA66A4-72E5-45DD-85C3-7E6D2A0AB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515" y="1384299"/>
            <a:ext cx="7734970" cy="1414464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9D16575-DBAC-4846-B431-3A9C7F944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136" y="2935288"/>
            <a:ext cx="8457729" cy="92383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AFF3A78-A8AA-47D5-9D4D-094AE7929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67275" y="4051554"/>
            <a:ext cx="2457450" cy="6762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i-FI" dirty="0"/>
              <a:t>Pvm.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DB1A03A-A8B0-41F0-AB74-635A1623B37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3A5941-CA92-4C31-A9AE-5275DA16F6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</p:spTree>
    <p:extLst>
      <p:ext uri="{BB962C8B-B14F-4D97-AF65-F5344CB8AC3E}">
        <p14:creationId xmlns:p14="http://schemas.microsoft.com/office/powerpoint/2010/main" val="71352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747CDE-C379-40B6-AEDA-9FC9D09E16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A0FEA-F0A5-422F-B1F7-5E57B5DAD3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F033CA70-615F-4D4A-9472-1B4E5431D7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423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10515600" cy="39243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>
                <a:solidFill>
                  <a:srgbClr val="21578A"/>
                </a:solidFill>
              </a:defRPr>
            </a:lvl1pPr>
            <a:lvl2pPr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9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CF8B220-FE23-43A2-A47F-E79A2005C9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99879"/>
            <a:ext cx="4819650" cy="36318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0267523-05D3-44E9-AB58-9E9CFAD21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489471"/>
            <a:ext cx="4819650" cy="5639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D9A05FD-8221-4652-8F7D-2C955D67E1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5577" y="1489471"/>
            <a:ext cx="5181600" cy="4342211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 sz="2400" b="0">
                <a:solidFill>
                  <a:srgbClr val="21578A"/>
                </a:solidFill>
              </a:defRPr>
            </a:lvl1pPr>
            <a:lvl2pPr marL="68580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0084"/>
              </a:buClr>
              <a:buSzTx/>
              <a:buFont typeface="Arial" panose="020B0604020202020204" pitchFamily="34" charset="0"/>
              <a:buChar char="•"/>
              <a:tabLst/>
              <a:defRPr>
                <a:solidFill>
                  <a:srgbClr val="21578A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68FE0A-FFB7-480B-ADE1-971847EE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4B779A3-60AB-4088-BD7B-2E687C31D5A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68686B9-320D-4530-A428-8FF3B3FA71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2BAB837-1D24-4402-8480-CAC59EDB6F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89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dia II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3E0933-3D17-4A0F-ADDD-540D55C833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7350"/>
            <a:ext cx="6471526" cy="39243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1578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1E3B1B0-75F3-44CB-A14E-B8B1076918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22464" y="422275"/>
            <a:ext cx="3964591" cy="51593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Kuvapaikka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13C295-8072-497C-9677-D79D1447C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2275"/>
            <a:ext cx="6471526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fi-FI" dirty="0"/>
              <a:t>Lisää otsikko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1D845A-1234-4A73-9749-DE1A2F6C6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5C2636D-A854-4AC7-97B9-B57A72D027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C5E3CD-AD21-4130-B49E-1CC56615CD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9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2D1B6-E8B4-4EB8-83E5-7587D34F7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275"/>
            <a:ext cx="10515600" cy="920749"/>
          </a:xfrm>
        </p:spPr>
        <p:txBody>
          <a:bodyPr>
            <a:noAutofit/>
          </a:bodyPr>
          <a:lstStyle>
            <a:lvl1pPr>
              <a:defRPr sz="3400" b="1">
                <a:solidFill>
                  <a:srgbClr val="21578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F24AEB-7BE9-4F96-9083-58730053A96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7BA9CB-6B6A-4604-B2D3-EBB93B6375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B661AD0-12E8-485E-8EB3-38B9B2BDC4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F482A26-C3D5-4BA2-AD3D-9AA8B39A069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isällön paikkamerkki 7">
            <a:extLst>
              <a:ext uri="{FF2B5EF4-FFF2-40B4-BE49-F238E27FC236}">
                <a16:creationId xmlns:a16="http://schemas.microsoft.com/office/drawing/2014/main" id="{ED941329-8397-4491-B6E1-49472A62DC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367947" y="1564481"/>
            <a:ext cx="4985853" cy="3729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94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 I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0DC7FCF-C4E2-402E-93C2-1D3D80F1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049"/>
            <a:ext cx="9144000" cy="2767346"/>
          </a:xfrm>
        </p:spPr>
        <p:txBody>
          <a:bodyPr anchor="t">
            <a:normAutofit/>
          </a:bodyPr>
          <a:lstStyle>
            <a:lvl1pPr algn="ctr"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AA4EBAD-5FDC-441D-BA19-A6B31F83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AE727A8-02FF-41B9-AA92-203450E8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405BF1-DD3D-4FE0-B17A-3222945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87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603D2-AE65-4648-BE89-EF33AF3E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568F3-E952-4ABD-A1EC-33C174B1B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D82BC493-574D-4750-ADCF-F783039F3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49983" y="6448091"/>
            <a:ext cx="893253" cy="261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D9D24F9-B41D-4941-BDC3-82796D605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6716" y="6434749"/>
            <a:ext cx="420540" cy="253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5E6A71"/>
                </a:solidFill>
              </a:defRPr>
            </a:lvl1pPr>
          </a:lstStyle>
          <a:p>
            <a:fld id="{1F8FB3D0-C328-43D2-85CA-E7B8BAC7378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88C5A93-D61A-488D-934B-7521575FB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2364" y="6315214"/>
            <a:ext cx="1932100" cy="2534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5E6A71"/>
                </a:solidFill>
              </a:defRPr>
            </a:lvl1pPr>
          </a:lstStyle>
          <a:p>
            <a:r>
              <a:rPr lang="en-GB" dirty="0"/>
              <a:t>Juha Sinnemäki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CEB7D7A-A5BD-45B4-BC2F-61CE0D7A9E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3" r="80550"/>
          <a:stretch/>
        </p:blipFill>
        <p:spPr>
          <a:xfrm>
            <a:off x="1016" y="6150452"/>
            <a:ext cx="2370994" cy="7075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6C7D8-3171-4EC5-9614-D2F64BA3A622}"/>
              </a:ext>
            </a:extLst>
          </p:cNvPr>
          <p:cNvSpPr txBox="1"/>
          <p:nvPr userDrawn="1"/>
        </p:nvSpPr>
        <p:spPr>
          <a:xfrm>
            <a:off x="8852364" y="6185441"/>
            <a:ext cx="2399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>
                <a:solidFill>
                  <a:srgbClr val="5E6A71"/>
                </a:solidFill>
              </a:rPr>
              <a:t>Lääkealan turvallisuus- ja kehittämiskeskus</a:t>
            </a:r>
          </a:p>
        </p:txBody>
      </p:sp>
    </p:spTree>
    <p:extLst>
      <p:ext uri="{BB962C8B-B14F-4D97-AF65-F5344CB8AC3E}">
        <p14:creationId xmlns:p14="http://schemas.microsoft.com/office/powerpoint/2010/main" val="78492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8" r:id="rId2"/>
    <p:sldLayoutId id="2147483699" r:id="rId3"/>
    <p:sldLayoutId id="2147483700" r:id="rId4"/>
    <p:sldLayoutId id="2147483701" r:id="rId5"/>
    <p:sldLayoutId id="2147483704" r:id="rId6"/>
    <p:sldLayoutId id="2147483702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C50084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c.fimea.fi/arkisto/2021/1_2021/palstat/usein-kysytyt-kysymykset-huhtikuussa#Liimataanko_reseptil%C3%A4%C3%A4kkeen_ohjelippu_sis%C3%A4-_vai_ulkopakkaukseen" TargetMode="External"/><Relationship Id="rId2" Type="http://schemas.openxmlformats.org/officeDocument/2006/relationships/hyperlink" Target="https://www.fimea.fi/documents/160140/764653/M%C3%A4%C3%A4r%C3%A4ys.pdf/9332fa84-d115-41e2-b357-19eb2819131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inlex.fi/fi/laki/ajantasa/2007/2007006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BA3583-3B89-41CA-B345-B5DFED2752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Apteekissa lääkepakkauksiin kiinnitettävät ohjeliput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847BFB-3D54-4403-BF9D-2647985146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Yliproviisori Juha Sinnemäki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72804A6-820E-468B-99DA-030AEAE44F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29.11.2022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29F186A-2E60-473B-BCD4-D98350F46E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B59C50A-FAB0-410C-9DBA-FDF2363906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</p:spTree>
    <p:extLst>
      <p:ext uri="{BB962C8B-B14F-4D97-AF65-F5344CB8AC3E}">
        <p14:creationId xmlns:p14="http://schemas.microsoft.com/office/powerpoint/2010/main" val="114135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693085B-C5CC-424C-9A28-AB6F8ACB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931"/>
            <a:ext cx="10515600" cy="920749"/>
          </a:xfrm>
        </p:spPr>
        <p:txBody>
          <a:bodyPr/>
          <a:lstStyle/>
          <a:p>
            <a:r>
              <a:rPr lang="fi-FI" dirty="0"/>
              <a:t>Sääntely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35B03F-33B0-439F-B531-132541C33E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25032"/>
            <a:ext cx="10515600" cy="47846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b="1" dirty="0" err="1"/>
              <a:t>Fimean</a:t>
            </a:r>
            <a:r>
              <a:rPr lang="fi-FI" sz="2200" b="1" dirty="0"/>
              <a:t> määräys (2/2016) lääkkeiden toimittamisesta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2200" dirty="0"/>
              <a:t>Jokaisessa lääkemääräyksellä toimitettavassa lääkepakkauksessa on oltava valkoinen ohjelippu seuraavin tiedoin: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lääkkeen käyttäjän tai laitoksen nimi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ohjeet lääkkeen käytöstä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lääkkeen käyttötarkoitus, jos se on lääkemääräykseen merkitty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toimitettavien pakkausten lukumäärä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tieto lääkkeen toimittaneesta farmaseutista tai proviisorista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päivämäärä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apteekin nimi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lääkkeen hinta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ex tempore-valmisteen koostumus apuaineineen</a:t>
            </a:r>
          </a:p>
          <a:p>
            <a:pPr>
              <a:spcBef>
                <a:spcPts val="0"/>
              </a:spcBef>
            </a:pPr>
            <a:r>
              <a:rPr lang="fi-FI" sz="2200" dirty="0"/>
              <a:t>lääkevaihdon yhteydessä määrätyn ja toimitetun lääkkeen nimet ja tieto lääkevaihdon tekemisestä apteekissa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021A6B-7389-42AE-AD82-4BEB150B62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9E36353-FB57-40F9-A426-BAE668A8E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3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9F4E-133C-BDF4-7C9C-5EEDF21B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Kirjallinen selvitys toimitetusta lääkkeestä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6D67A-2FAB-CEFB-9171-AB5C1658DB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Laki sähköisestä lääkemääräyksestä 12 §: </a:t>
            </a:r>
            <a:r>
              <a:rPr lang="fi-FI" dirty="0"/>
              <a:t>lääkkeen ostajalle on annettava kirjallinen selvitys toimitetusta lääkkeestä sekä tieto lääkemääräyksen toimittamatta olevasta osasta.</a:t>
            </a:r>
          </a:p>
          <a:p>
            <a:pPr marL="0" indent="0">
              <a:buNone/>
            </a:pPr>
            <a:r>
              <a:rPr lang="fi-FI" dirty="0"/>
              <a:t>Käytännössä seuraavat tiedot: </a:t>
            </a:r>
          </a:p>
          <a:p>
            <a:r>
              <a:rPr lang="fi-FI" dirty="0"/>
              <a:t>toimitetun lääkevalmisteen / määräaikaisen erityislupavalmisteen / perusvoiteen / kliinisen ravintovalmisteen / lääketietokannan ulkopuolisen valmisteen nimi</a:t>
            </a:r>
          </a:p>
          <a:p>
            <a:r>
              <a:rPr lang="fi-FI" dirty="0"/>
              <a:t>lääkkeen vahvuus ja lääkemuoto</a:t>
            </a:r>
          </a:p>
          <a:p>
            <a:r>
              <a:rPr lang="fi-FI" dirty="0"/>
              <a:t>myyntiluvan haltija rinnakkaistuoduilla valmisteilla</a:t>
            </a:r>
          </a:p>
          <a:p>
            <a:r>
              <a:rPr lang="fi-FI" dirty="0"/>
              <a:t>lääkkeen jäljellä oleva määrä ja lääkemääräyksen viimeinen voimassaolopäivä</a:t>
            </a:r>
          </a:p>
          <a:p>
            <a:r>
              <a:rPr lang="fi-FI" dirty="0"/>
              <a:t>tieto siitä, että kysymyksessä on sähköinen lääkemääräys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6191F-429A-55F3-EDD0-6C6DF4BF54A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Juha Sinnemäki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62B32-F4BA-B511-D87D-20EDFA45BB4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48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903E4-1625-82D3-D25E-2DB73154A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Mihin ohjelippu tulee kiinnittää lääkepakkauksessa?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21ECA-B0FA-9C55-B285-10A50A5C92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Ohjelipun kiinnittämispaikasta ei ole tarkemmin säädetty</a:t>
            </a:r>
          </a:p>
          <a:p>
            <a:pPr marL="1028700" lvl="1" indent="-342900"/>
            <a:r>
              <a:rPr lang="fi-FI" dirty="0"/>
              <a:t>Tarkoituksenmukaisin kiinnittämispaikka arvioitava apteekissa lääkeneuvonnan yhteydessä</a:t>
            </a:r>
          </a:p>
          <a:p>
            <a:pPr marL="1028700" lvl="1" indent="-342900"/>
            <a:r>
              <a:rPr lang="fi-FI" dirty="0"/>
              <a:t>Ohjelipun tiedot tulisi olla lääkkeen käyttäjän saatavilla lääkkeen käyttöajan</a:t>
            </a:r>
          </a:p>
          <a:p>
            <a:pPr marL="1028700" lvl="1" indent="-342900"/>
            <a:r>
              <a:rPr lang="fi-FI" dirty="0"/>
              <a:t>Ohjelippu ei saa peittää pakkauksissa olevaa pistekirjoitusta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Lääkitysturvallisuus voi vaarantua, jos ohjelippu kiinnitetään kaikissa tilanteissa lääkkeen ulkopakkaukseen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ohjelippu kiinnitetään sisäpakkaukseen, lääkepakkauksen sinetti tulee rikkoa siten, että lääkkeen ostaja ymmärtää sinetin rikkoutuneen toimituksen yhteydessä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23EDE-BE46-D3EC-B26B-D48EE6C9AA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Juha Sinnemäki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F1267-B028-3F0D-1F53-3350B27263B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670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717D-7043-E7DF-AC5B-05DFB2C0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Ohjelippujen hävittämisessä huomioitavia seikkoja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67BDB-2BBE-41DC-907C-14F9B37AB3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Ohjelipuissa on arkaluonteista potilastietoa</a:t>
            </a:r>
          </a:p>
          <a:p>
            <a:pPr marL="1028700" lvl="1" indent="-342900"/>
            <a:r>
              <a:rPr lang="fi-FI" dirty="0"/>
              <a:t>Ohjeliput tulee hävittää asianmukaisella tavalla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Apteekeille ei ole asetettu tarkkoja velvoitteita ohjelippujen hävittämisestä lääkejätteiden käsittelyn yhteydessä</a:t>
            </a:r>
          </a:p>
          <a:p>
            <a:pPr marL="1028700" lvl="1" indent="-342900"/>
            <a:r>
              <a:rPr lang="fi-FI" dirty="0"/>
              <a:t>Apteekeille on lääkelain mukaan salassapitovelvollisuus arkaluonteisten tietojen osalta (90 §)</a:t>
            </a:r>
          </a:p>
          <a:p>
            <a:pPr marL="1028700" lvl="1" indent="-342900"/>
            <a:r>
              <a:rPr lang="fi-FI" dirty="0"/>
              <a:t>Ohjauksessa korostettu sitä, että ohjeliput tulee hävittää asianmukaisesti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11F48-EC9A-3864-A37C-AFB3065A66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Juha Sinnemäki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C2272-2A4F-4111-876C-88EA7F4192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51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AFBE1-CA82-9344-CF8A-001FA27B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0687-DE06-03BF-A054-97039C583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err="1">
                <a:hlinkClick r:id="rId2"/>
              </a:rPr>
              <a:t>Fimean</a:t>
            </a:r>
            <a:r>
              <a:rPr lang="fi-FI" dirty="0">
                <a:hlinkClick r:id="rId2"/>
              </a:rPr>
              <a:t> määräys (2/2016) lääkkeiden toimittamisesta</a:t>
            </a:r>
            <a:endParaRPr lang="fi-FI" dirty="0"/>
          </a:p>
          <a:p>
            <a:endParaRPr lang="fi-FI" dirty="0"/>
          </a:p>
          <a:p>
            <a:r>
              <a:rPr lang="fi-FI" dirty="0" err="1">
                <a:hlinkClick r:id="rId3"/>
              </a:rPr>
              <a:t>Fimean</a:t>
            </a:r>
            <a:r>
              <a:rPr lang="fi-FI" dirty="0">
                <a:hlinkClick r:id="rId3"/>
              </a:rPr>
              <a:t> ohjausta ohjelipun kiinnittämisestä</a:t>
            </a:r>
            <a:endParaRPr lang="fi-FI" dirty="0"/>
          </a:p>
          <a:p>
            <a:endParaRPr lang="fi-FI" dirty="0"/>
          </a:p>
          <a:p>
            <a:r>
              <a:rPr lang="fi-FI" dirty="0">
                <a:hlinkClick r:id="rId4"/>
              </a:rPr>
              <a:t>Laki sähköisestä lääkemääräyksestä</a:t>
            </a: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2D61F-19BB-608B-61CA-C3BDF93570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Juha Sinnemäki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05563-4666-960D-6F21-82207C6413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29.11.2022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371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8AE484-D39B-4024-B1F6-33DDFE842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5511F9-88BB-4D6C-B1A9-62D724B4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/>
              <a:t>29.11.2022</a:t>
            </a:r>
            <a:endParaRPr lang="en-GB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C89750-B988-4229-9B8A-675942761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Juha Sinnemäki</a:t>
            </a:r>
          </a:p>
        </p:txBody>
      </p:sp>
    </p:spTree>
    <p:extLst>
      <p:ext uri="{BB962C8B-B14F-4D97-AF65-F5344CB8AC3E}">
        <p14:creationId xmlns:p14="http://schemas.microsoft.com/office/powerpoint/2010/main" val="3144970037"/>
      </p:ext>
    </p:extLst>
  </p:cSld>
  <p:clrMapOvr>
    <a:masterClrMapping/>
  </p:clrMapOvr>
</p:sld>
</file>

<file path=ppt/theme/theme1.xml><?xml version="1.0" encoding="utf-8"?>
<a:theme xmlns:a="http://schemas.openxmlformats.org/drawingml/2006/main" name="Fimea">
  <a:themeElements>
    <a:clrScheme name="Fimea">
      <a:dk1>
        <a:sysClr val="windowText" lastClr="000000"/>
      </a:dk1>
      <a:lt1>
        <a:sysClr val="window" lastClr="FFFFFF"/>
      </a:lt1>
      <a:dk2>
        <a:srgbClr val="21578A"/>
      </a:dk2>
      <a:lt2>
        <a:srgbClr val="E7E6E6"/>
      </a:lt2>
      <a:accent1>
        <a:srgbClr val="4E79A1"/>
      </a:accent1>
      <a:accent2>
        <a:srgbClr val="4DC9C3"/>
      </a:accent2>
      <a:accent3>
        <a:srgbClr val="B7E085"/>
      </a:accent3>
      <a:accent4>
        <a:srgbClr val="79B5E7"/>
      </a:accent4>
      <a:accent5>
        <a:srgbClr val="84579E"/>
      </a:accent5>
      <a:accent6>
        <a:srgbClr val="5E6A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mea ppt_FI.pptx" id="{17590808-CE3A-4431-99AC-08326263769A}" vid="{7BBFB478-0151-448B-9205-878BB82AB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Fimea ppt_FI</Template>
  <TotalTime>151</TotalTime>
  <Words>286</Words>
  <Application>Microsoft Office PowerPoint</Application>
  <PresentationFormat>Laajakuva</PresentationFormat>
  <Paragraphs>59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Fimea</vt:lpstr>
      <vt:lpstr>Apteekissa lääkepakkauksiin kiinnitettävät ohjeliput</vt:lpstr>
      <vt:lpstr>Sääntely</vt:lpstr>
      <vt:lpstr>Kirjallinen selvitys toimitetusta lääkkeestä</vt:lpstr>
      <vt:lpstr>Mihin ohjelippu tulee kiinnittää lääkepakkauksessa?</vt:lpstr>
      <vt:lpstr>Ohjelippujen hävittämisessä huomioitavia seikkoja</vt:lpstr>
      <vt:lpstr>Lisätietoja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Sinnemäki Juha</dc:creator>
  <cp:lastModifiedBy>Similä Elsi</cp:lastModifiedBy>
  <cp:revision>13</cp:revision>
  <dcterms:created xsi:type="dcterms:W3CDTF">2022-10-25T09:20:33Z</dcterms:created>
  <dcterms:modified xsi:type="dcterms:W3CDTF">2022-11-24T06:15:26Z</dcterms:modified>
</cp:coreProperties>
</file>