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1370" r:id="rId2"/>
    <p:sldId id="1420" r:id="rId3"/>
    <p:sldId id="1432" r:id="rId4"/>
    <p:sldId id="1433" r:id="rId5"/>
    <p:sldId id="1436" r:id="rId6"/>
    <p:sldId id="1434" r:id="rId7"/>
    <p:sldId id="1435" r:id="rId8"/>
    <p:sldId id="1437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9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274" y="58"/>
      </p:cViewPr>
      <p:guideLst/>
    </p:cSldViewPr>
  </p:slideViewPr>
  <p:outlineViewPr>
    <p:cViewPr>
      <p:scale>
        <a:sx n="33" d="100"/>
        <a:sy n="33" d="100"/>
      </p:scale>
      <p:origin x="0" y="-163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858191-D3D2-4635-A053-F5F501AC55A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8EC544A-A412-458E-A850-D63027179907}">
      <dgm:prSet phldrT="[Text]"/>
      <dgm:spPr/>
      <dgm:t>
        <a:bodyPr/>
        <a:lstStyle/>
        <a:p>
          <a:r>
            <a:rPr lang="fi-FI" b="1" dirty="0">
              <a:solidFill>
                <a:schemeClr val="bg1"/>
              </a:solidFill>
            </a:rPr>
            <a:t>Lääkehoidon tarpeen arviointi</a:t>
          </a:r>
        </a:p>
      </dgm:t>
    </dgm:pt>
    <dgm:pt modelId="{C3ED6E43-A8E7-454E-B2D5-973AF8677BD2}" type="parTrans" cxnId="{6D45CAAA-800C-4948-B54D-87BFDCAC8BA4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9392EBCA-E4D8-49A0-88A6-FDEAB8BD6EDA}" type="sibTrans" cxnId="{6D45CAAA-800C-4948-B54D-87BFDCAC8BA4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A69048D8-767D-47F4-A43C-D1A2AA206FEA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fi-FI" b="1" dirty="0">
              <a:solidFill>
                <a:schemeClr val="bg1"/>
              </a:solidFill>
            </a:rPr>
            <a:t>Hoidon suunnittelu</a:t>
          </a:r>
        </a:p>
      </dgm:t>
    </dgm:pt>
    <dgm:pt modelId="{CE5BEF20-8F50-4C39-B2BC-1B647AEBF5ED}" type="parTrans" cxnId="{AC91F074-B165-4535-B6FE-A7060D9B1CDD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B036198F-A8FC-45B4-91FE-72DDE15EB4F0}" type="sibTrans" cxnId="{AC91F074-B165-4535-B6FE-A7060D9B1CDD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835B2934-E40C-4DA3-8FBD-4C953E1586F0}">
      <dgm:prSet phldrT="[Text]"/>
      <dgm:spPr/>
      <dgm:t>
        <a:bodyPr/>
        <a:lstStyle/>
        <a:p>
          <a:r>
            <a:rPr lang="fi-FI" b="1" dirty="0">
              <a:solidFill>
                <a:schemeClr val="bg1"/>
              </a:solidFill>
            </a:rPr>
            <a:t>Lääkkeen määrääminen</a:t>
          </a:r>
        </a:p>
      </dgm:t>
    </dgm:pt>
    <dgm:pt modelId="{F227D20D-63F2-44BE-BEE4-C9B0AB075984}" type="parTrans" cxnId="{A24721D7-0885-4CC2-AFAD-039110F7BE2F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10BB6901-D035-4A8E-9F5F-E25F3F6247CF}" type="sibTrans" cxnId="{A24721D7-0885-4CC2-AFAD-039110F7BE2F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BC62A456-3237-4272-ADD6-4A087314E064}">
      <dgm:prSet/>
      <dgm:spPr/>
      <dgm:t>
        <a:bodyPr/>
        <a:lstStyle/>
        <a:p>
          <a:r>
            <a:rPr lang="fi-FI" dirty="0">
              <a:solidFill>
                <a:schemeClr val="bg1"/>
              </a:solidFill>
            </a:rPr>
            <a:t>Lääkkeen toimittaminen</a:t>
          </a:r>
        </a:p>
      </dgm:t>
    </dgm:pt>
    <dgm:pt modelId="{AAC342CF-9C94-4AC1-B85F-49087A7156DC}" type="parTrans" cxnId="{8E9B14B5-9917-46BB-A51B-306454213D01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1E436DAE-F8AA-438D-9C9B-39CABC29BE51}" type="sibTrans" cxnId="{8E9B14B5-9917-46BB-A51B-306454213D01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AD382195-FD82-4B1C-9398-53E946B9EDC7}">
      <dgm:prSet/>
      <dgm:spPr/>
      <dgm:t>
        <a:bodyPr/>
        <a:lstStyle/>
        <a:p>
          <a:r>
            <a:rPr lang="fi-FI" b="1" dirty="0">
              <a:solidFill>
                <a:schemeClr val="bg1"/>
              </a:solidFill>
            </a:rPr>
            <a:t>Lääkkeen korvaaminen</a:t>
          </a:r>
        </a:p>
      </dgm:t>
    </dgm:pt>
    <dgm:pt modelId="{23A40902-51C3-4457-B8C6-BC2F76519C0B}" type="parTrans" cxnId="{502FA949-C794-4682-9E96-6DFBA27A3132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29E14045-A682-4446-AE6F-CFCE7A160A9E}" type="sibTrans" cxnId="{502FA949-C794-4682-9E96-6DFBA27A3132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F4DCBB0B-E512-4FC7-AADD-5769881F4C1D}">
      <dgm:prSet/>
      <dgm:spPr/>
      <dgm:t>
        <a:bodyPr/>
        <a:lstStyle/>
        <a:p>
          <a:r>
            <a:rPr lang="fi-FI" dirty="0">
              <a:solidFill>
                <a:schemeClr val="bg1"/>
              </a:solidFill>
            </a:rPr>
            <a:t>Lääkehoidon toteuttaminen / lääkkeen käyttö</a:t>
          </a:r>
        </a:p>
      </dgm:t>
    </dgm:pt>
    <dgm:pt modelId="{3C737A22-EE01-437A-9ABE-D9968C0A8C46}" type="parTrans" cxnId="{D372B0ED-A0AD-437F-8C40-B2C6160A9B3D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8DD51B8C-F006-42FC-BC86-BBCF8D373682}" type="sibTrans" cxnId="{D372B0ED-A0AD-437F-8C40-B2C6160A9B3D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3A97D528-F97C-48D3-87FC-9CB5407B4C27}">
      <dgm:prSet/>
      <dgm:spPr/>
      <dgm:t>
        <a:bodyPr/>
        <a:lstStyle/>
        <a:p>
          <a:r>
            <a:rPr lang="fi-FI" b="1" dirty="0">
              <a:solidFill>
                <a:schemeClr val="bg1"/>
              </a:solidFill>
            </a:rPr>
            <a:t>Hoidon arviointi</a:t>
          </a:r>
        </a:p>
      </dgm:t>
    </dgm:pt>
    <dgm:pt modelId="{E732E05B-8456-47FD-8249-F31403559907}" type="parTrans" cxnId="{94015327-43B7-43D4-ADC9-7477E1371F17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E577C11C-62A8-4CF7-85C2-36DFB9EE1BC7}" type="sibTrans" cxnId="{94015327-43B7-43D4-ADC9-7477E1371F17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5D7CDD2D-8610-4402-8FFD-18E4DE2462A7}">
      <dgm:prSet/>
      <dgm:spPr/>
      <dgm:t>
        <a:bodyPr/>
        <a:lstStyle/>
        <a:p>
          <a:r>
            <a:rPr lang="fi-FI" b="1" dirty="0">
              <a:solidFill>
                <a:schemeClr val="bg1"/>
              </a:solidFill>
            </a:rPr>
            <a:t>Hoidon lopetus</a:t>
          </a:r>
        </a:p>
      </dgm:t>
    </dgm:pt>
    <dgm:pt modelId="{53907EAE-E318-439E-A287-7D6B123D39C7}" type="parTrans" cxnId="{13206E49-876F-4C71-911E-E3CF13A7BF57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FA3E8ACF-BD19-40CF-A7AA-BB9B42B17AD0}" type="sibTrans" cxnId="{13206E49-876F-4C71-911E-E3CF13A7BF57}">
      <dgm:prSet/>
      <dgm:spPr/>
      <dgm:t>
        <a:bodyPr/>
        <a:lstStyle/>
        <a:p>
          <a:endParaRPr lang="fi-FI">
            <a:solidFill>
              <a:srgbClr val="FFFF00"/>
            </a:solidFill>
          </a:endParaRPr>
        </a:p>
      </dgm:t>
    </dgm:pt>
    <dgm:pt modelId="{B49A9D14-93DA-423E-94BA-2DFE1A927686}" type="pres">
      <dgm:prSet presAssocID="{1B858191-D3D2-4635-A053-F5F501AC55A5}" presName="Name0" presStyleCnt="0">
        <dgm:presLayoutVars>
          <dgm:dir/>
          <dgm:resizeHandles val="exact"/>
        </dgm:presLayoutVars>
      </dgm:prSet>
      <dgm:spPr/>
    </dgm:pt>
    <dgm:pt modelId="{22F0779B-7B74-44BB-8214-77AB60D75EDB}" type="pres">
      <dgm:prSet presAssocID="{08EC544A-A412-458E-A850-D63027179907}" presName="node" presStyleLbl="node1" presStyleIdx="0" presStyleCnt="8">
        <dgm:presLayoutVars>
          <dgm:bulletEnabled val="1"/>
        </dgm:presLayoutVars>
      </dgm:prSet>
      <dgm:spPr/>
    </dgm:pt>
    <dgm:pt modelId="{3C507B36-D513-42CD-A353-377BFB694E12}" type="pres">
      <dgm:prSet presAssocID="{9392EBCA-E4D8-49A0-88A6-FDEAB8BD6EDA}" presName="sibTrans" presStyleLbl="sibTrans2D1" presStyleIdx="0" presStyleCnt="7"/>
      <dgm:spPr/>
    </dgm:pt>
    <dgm:pt modelId="{F787D7C9-421D-4B39-8728-A028E55CE312}" type="pres">
      <dgm:prSet presAssocID="{9392EBCA-E4D8-49A0-88A6-FDEAB8BD6EDA}" presName="connectorText" presStyleLbl="sibTrans2D1" presStyleIdx="0" presStyleCnt="7"/>
      <dgm:spPr/>
    </dgm:pt>
    <dgm:pt modelId="{7C537CE9-4404-475B-9A9B-2576241A7930}" type="pres">
      <dgm:prSet presAssocID="{A69048D8-767D-47F4-A43C-D1A2AA206FEA}" presName="node" presStyleLbl="node1" presStyleIdx="1" presStyleCnt="8" custLinFactNeighborY="8439">
        <dgm:presLayoutVars>
          <dgm:bulletEnabled val="1"/>
        </dgm:presLayoutVars>
      </dgm:prSet>
      <dgm:spPr/>
    </dgm:pt>
    <dgm:pt modelId="{FCCC5CE0-B3E7-4DF5-B2EC-A4B6FA6EAE2E}" type="pres">
      <dgm:prSet presAssocID="{B036198F-A8FC-45B4-91FE-72DDE15EB4F0}" presName="sibTrans" presStyleLbl="sibTrans2D1" presStyleIdx="1" presStyleCnt="7"/>
      <dgm:spPr/>
    </dgm:pt>
    <dgm:pt modelId="{CD3CA25D-8037-4D5B-B88F-1F8EEA967DED}" type="pres">
      <dgm:prSet presAssocID="{B036198F-A8FC-45B4-91FE-72DDE15EB4F0}" presName="connectorText" presStyleLbl="sibTrans2D1" presStyleIdx="1" presStyleCnt="7"/>
      <dgm:spPr/>
    </dgm:pt>
    <dgm:pt modelId="{91616C9C-DD42-4ECE-B9A4-B8C82E05D021}" type="pres">
      <dgm:prSet presAssocID="{835B2934-E40C-4DA3-8FBD-4C953E1586F0}" presName="node" presStyleLbl="node1" presStyleIdx="2" presStyleCnt="8">
        <dgm:presLayoutVars>
          <dgm:bulletEnabled val="1"/>
        </dgm:presLayoutVars>
      </dgm:prSet>
      <dgm:spPr/>
    </dgm:pt>
    <dgm:pt modelId="{F7AF1123-54BC-4C10-A989-BC1C2FB3497D}" type="pres">
      <dgm:prSet presAssocID="{10BB6901-D035-4A8E-9F5F-E25F3F6247CF}" presName="sibTrans" presStyleLbl="sibTrans2D1" presStyleIdx="2" presStyleCnt="7"/>
      <dgm:spPr/>
    </dgm:pt>
    <dgm:pt modelId="{9469ABF2-4718-48AB-9E41-F667397E5126}" type="pres">
      <dgm:prSet presAssocID="{10BB6901-D035-4A8E-9F5F-E25F3F6247CF}" presName="connectorText" presStyleLbl="sibTrans2D1" presStyleIdx="2" presStyleCnt="7"/>
      <dgm:spPr/>
    </dgm:pt>
    <dgm:pt modelId="{FF400DA7-513E-4A5A-ACBB-081EECFD843F}" type="pres">
      <dgm:prSet presAssocID="{BC62A456-3237-4272-ADD6-4A087314E064}" presName="node" presStyleLbl="node1" presStyleIdx="3" presStyleCnt="8">
        <dgm:presLayoutVars>
          <dgm:bulletEnabled val="1"/>
        </dgm:presLayoutVars>
      </dgm:prSet>
      <dgm:spPr/>
    </dgm:pt>
    <dgm:pt modelId="{19F032D1-7008-4440-A99A-CA152050FFFF}" type="pres">
      <dgm:prSet presAssocID="{1E436DAE-F8AA-438D-9C9B-39CABC29BE51}" presName="sibTrans" presStyleLbl="sibTrans2D1" presStyleIdx="3" presStyleCnt="7"/>
      <dgm:spPr/>
    </dgm:pt>
    <dgm:pt modelId="{3EC168BA-70CA-4A1C-8D91-E9E5D8D24C22}" type="pres">
      <dgm:prSet presAssocID="{1E436DAE-F8AA-438D-9C9B-39CABC29BE51}" presName="connectorText" presStyleLbl="sibTrans2D1" presStyleIdx="3" presStyleCnt="7"/>
      <dgm:spPr/>
    </dgm:pt>
    <dgm:pt modelId="{66C70A9D-E19F-445C-820E-4EC5C235E9CF}" type="pres">
      <dgm:prSet presAssocID="{AD382195-FD82-4B1C-9398-53E946B9EDC7}" presName="node" presStyleLbl="node1" presStyleIdx="4" presStyleCnt="8">
        <dgm:presLayoutVars>
          <dgm:bulletEnabled val="1"/>
        </dgm:presLayoutVars>
      </dgm:prSet>
      <dgm:spPr/>
    </dgm:pt>
    <dgm:pt modelId="{D795B3AD-A944-4FEE-8F03-629199E87218}" type="pres">
      <dgm:prSet presAssocID="{29E14045-A682-4446-AE6F-CFCE7A160A9E}" presName="sibTrans" presStyleLbl="sibTrans2D1" presStyleIdx="4" presStyleCnt="7"/>
      <dgm:spPr/>
    </dgm:pt>
    <dgm:pt modelId="{A15C0EBB-908C-45C0-A542-3B91DC7EF4D6}" type="pres">
      <dgm:prSet presAssocID="{29E14045-A682-4446-AE6F-CFCE7A160A9E}" presName="connectorText" presStyleLbl="sibTrans2D1" presStyleIdx="4" presStyleCnt="7"/>
      <dgm:spPr/>
    </dgm:pt>
    <dgm:pt modelId="{C381A55F-DAB9-4790-BC17-89E7DD23FBA3}" type="pres">
      <dgm:prSet presAssocID="{F4DCBB0B-E512-4FC7-AADD-5769881F4C1D}" presName="node" presStyleLbl="node1" presStyleIdx="5" presStyleCnt="8">
        <dgm:presLayoutVars>
          <dgm:bulletEnabled val="1"/>
        </dgm:presLayoutVars>
      </dgm:prSet>
      <dgm:spPr/>
    </dgm:pt>
    <dgm:pt modelId="{EDCEA440-1E78-47CB-8C64-B950B59E08C6}" type="pres">
      <dgm:prSet presAssocID="{8DD51B8C-F006-42FC-BC86-BBCF8D373682}" presName="sibTrans" presStyleLbl="sibTrans2D1" presStyleIdx="5" presStyleCnt="7"/>
      <dgm:spPr/>
    </dgm:pt>
    <dgm:pt modelId="{81EFA591-ACAE-4668-884F-908FB9B47BB8}" type="pres">
      <dgm:prSet presAssocID="{8DD51B8C-F006-42FC-BC86-BBCF8D373682}" presName="connectorText" presStyleLbl="sibTrans2D1" presStyleIdx="5" presStyleCnt="7"/>
      <dgm:spPr/>
    </dgm:pt>
    <dgm:pt modelId="{C12F95DC-7F14-4436-BFFA-94C2C1CE16DD}" type="pres">
      <dgm:prSet presAssocID="{3A97D528-F97C-48D3-87FC-9CB5407B4C27}" presName="node" presStyleLbl="node1" presStyleIdx="6" presStyleCnt="8" custLinFactNeighborX="-10073" custLinFactNeighborY="-8759">
        <dgm:presLayoutVars>
          <dgm:bulletEnabled val="1"/>
        </dgm:presLayoutVars>
      </dgm:prSet>
      <dgm:spPr/>
    </dgm:pt>
    <dgm:pt modelId="{16ABA12D-BA84-469D-B63D-5A6348CAFB4E}" type="pres">
      <dgm:prSet presAssocID="{E577C11C-62A8-4CF7-85C2-36DFB9EE1BC7}" presName="sibTrans" presStyleLbl="sibTrans2D1" presStyleIdx="6" presStyleCnt="7"/>
      <dgm:spPr/>
    </dgm:pt>
    <dgm:pt modelId="{5BF63511-22AB-4F25-BB38-CF00A7B551A5}" type="pres">
      <dgm:prSet presAssocID="{E577C11C-62A8-4CF7-85C2-36DFB9EE1BC7}" presName="connectorText" presStyleLbl="sibTrans2D1" presStyleIdx="6" presStyleCnt="7"/>
      <dgm:spPr/>
    </dgm:pt>
    <dgm:pt modelId="{7C0CE37D-34F1-4FEF-89ED-A148EB5B68A0}" type="pres">
      <dgm:prSet presAssocID="{5D7CDD2D-8610-4402-8FFD-18E4DE2462A7}" presName="node" presStyleLbl="node1" presStyleIdx="7" presStyleCnt="8">
        <dgm:presLayoutVars>
          <dgm:bulletEnabled val="1"/>
        </dgm:presLayoutVars>
      </dgm:prSet>
      <dgm:spPr/>
    </dgm:pt>
  </dgm:ptLst>
  <dgm:cxnLst>
    <dgm:cxn modelId="{CF86C610-0979-D944-A723-A85180310E75}" type="presOf" srcId="{1B858191-D3D2-4635-A053-F5F501AC55A5}" destId="{B49A9D14-93DA-423E-94BA-2DFE1A927686}" srcOrd="0" destOrd="0" presId="urn:microsoft.com/office/officeart/2005/8/layout/process1"/>
    <dgm:cxn modelId="{90B6F91A-AA80-7C48-8531-77F343382B69}" type="presOf" srcId="{B036198F-A8FC-45B4-91FE-72DDE15EB4F0}" destId="{FCCC5CE0-B3E7-4DF5-B2EC-A4B6FA6EAE2E}" srcOrd="0" destOrd="0" presId="urn:microsoft.com/office/officeart/2005/8/layout/process1"/>
    <dgm:cxn modelId="{8A57A422-A6FB-3747-A470-74E25D9C41AD}" type="presOf" srcId="{08EC544A-A412-458E-A850-D63027179907}" destId="{22F0779B-7B74-44BB-8214-77AB60D75EDB}" srcOrd="0" destOrd="0" presId="urn:microsoft.com/office/officeart/2005/8/layout/process1"/>
    <dgm:cxn modelId="{94015327-43B7-43D4-ADC9-7477E1371F17}" srcId="{1B858191-D3D2-4635-A053-F5F501AC55A5}" destId="{3A97D528-F97C-48D3-87FC-9CB5407B4C27}" srcOrd="6" destOrd="0" parTransId="{E732E05B-8456-47FD-8249-F31403559907}" sibTransId="{E577C11C-62A8-4CF7-85C2-36DFB9EE1BC7}"/>
    <dgm:cxn modelId="{D64B7329-C6B4-5142-B69D-4B1C0C9362F7}" type="presOf" srcId="{5D7CDD2D-8610-4402-8FFD-18E4DE2462A7}" destId="{7C0CE37D-34F1-4FEF-89ED-A148EB5B68A0}" srcOrd="0" destOrd="0" presId="urn:microsoft.com/office/officeart/2005/8/layout/process1"/>
    <dgm:cxn modelId="{A6BCD330-EE2F-D143-9E36-20FC032E0EE8}" type="presOf" srcId="{BC62A456-3237-4272-ADD6-4A087314E064}" destId="{FF400DA7-513E-4A5A-ACBB-081EECFD843F}" srcOrd="0" destOrd="0" presId="urn:microsoft.com/office/officeart/2005/8/layout/process1"/>
    <dgm:cxn modelId="{2674F030-72C6-E24A-B790-B0B901F5C5D6}" type="presOf" srcId="{F4DCBB0B-E512-4FC7-AADD-5769881F4C1D}" destId="{C381A55F-DAB9-4790-BC17-89E7DD23FBA3}" srcOrd="0" destOrd="0" presId="urn:microsoft.com/office/officeart/2005/8/layout/process1"/>
    <dgm:cxn modelId="{51BACE32-C0A8-9541-A6E5-4F40A0B8BA14}" type="presOf" srcId="{B036198F-A8FC-45B4-91FE-72DDE15EB4F0}" destId="{CD3CA25D-8037-4D5B-B88F-1F8EEA967DED}" srcOrd="1" destOrd="0" presId="urn:microsoft.com/office/officeart/2005/8/layout/process1"/>
    <dgm:cxn modelId="{4B31055C-5F25-1949-A75A-73308CD6F659}" type="presOf" srcId="{E577C11C-62A8-4CF7-85C2-36DFB9EE1BC7}" destId="{5BF63511-22AB-4F25-BB38-CF00A7B551A5}" srcOrd="1" destOrd="0" presId="urn:microsoft.com/office/officeart/2005/8/layout/process1"/>
    <dgm:cxn modelId="{13206E49-876F-4C71-911E-E3CF13A7BF57}" srcId="{1B858191-D3D2-4635-A053-F5F501AC55A5}" destId="{5D7CDD2D-8610-4402-8FFD-18E4DE2462A7}" srcOrd="7" destOrd="0" parTransId="{53907EAE-E318-439E-A287-7D6B123D39C7}" sibTransId="{FA3E8ACF-BD19-40CF-A7AA-BB9B42B17AD0}"/>
    <dgm:cxn modelId="{1A717169-C6F5-DF4A-8EB1-05AC75B1B2D5}" type="presOf" srcId="{E577C11C-62A8-4CF7-85C2-36DFB9EE1BC7}" destId="{16ABA12D-BA84-469D-B63D-5A6348CAFB4E}" srcOrd="0" destOrd="0" presId="urn:microsoft.com/office/officeart/2005/8/layout/process1"/>
    <dgm:cxn modelId="{502FA949-C794-4682-9E96-6DFBA27A3132}" srcId="{1B858191-D3D2-4635-A053-F5F501AC55A5}" destId="{AD382195-FD82-4B1C-9398-53E946B9EDC7}" srcOrd="4" destOrd="0" parTransId="{23A40902-51C3-4457-B8C6-BC2F76519C0B}" sibTransId="{29E14045-A682-4446-AE6F-CFCE7A160A9E}"/>
    <dgm:cxn modelId="{44AA1B4A-17E0-EC4E-86E8-C6ACEFACCDEC}" type="presOf" srcId="{3A97D528-F97C-48D3-87FC-9CB5407B4C27}" destId="{C12F95DC-7F14-4436-BFFA-94C2C1CE16DD}" srcOrd="0" destOrd="0" presId="urn:microsoft.com/office/officeart/2005/8/layout/process1"/>
    <dgm:cxn modelId="{F9DE3270-EC24-B74C-BD9F-0D6E077A4714}" type="presOf" srcId="{8DD51B8C-F006-42FC-BC86-BBCF8D373682}" destId="{81EFA591-ACAE-4668-884F-908FB9B47BB8}" srcOrd="1" destOrd="0" presId="urn:microsoft.com/office/officeart/2005/8/layout/process1"/>
    <dgm:cxn modelId="{A5ABCD70-D3C3-B143-BC39-FCAEB716829C}" type="presOf" srcId="{29E14045-A682-4446-AE6F-CFCE7A160A9E}" destId="{D795B3AD-A944-4FEE-8F03-629199E87218}" srcOrd="0" destOrd="0" presId="urn:microsoft.com/office/officeart/2005/8/layout/process1"/>
    <dgm:cxn modelId="{2C98E254-2E63-8745-9DD8-80FF42B5EEB0}" type="presOf" srcId="{1E436DAE-F8AA-438D-9C9B-39CABC29BE51}" destId="{19F032D1-7008-4440-A99A-CA152050FFFF}" srcOrd="0" destOrd="0" presId="urn:microsoft.com/office/officeart/2005/8/layout/process1"/>
    <dgm:cxn modelId="{AC91F074-B165-4535-B6FE-A7060D9B1CDD}" srcId="{1B858191-D3D2-4635-A053-F5F501AC55A5}" destId="{A69048D8-767D-47F4-A43C-D1A2AA206FEA}" srcOrd="1" destOrd="0" parTransId="{CE5BEF20-8F50-4C39-B2BC-1B647AEBF5ED}" sibTransId="{B036198F-A8FC-45B4-91FE-72DDE15EB4F0}"/>
    <dgm:cxn modelId="{7A391A76-8014-9346-A8D2-18EC46778DF8}" type="presOf" srcId="{9392EBCA-E4D8-49A0-88A6-FDEAB8BD6EDA}" destId="{3C507B36-D513-42CD-A353-377BFB694E12}" srcOrd="0" destOrd="0" presId="urn:microsoft.com/office/officeart/2005/8/layout/process1"/>
    <dgm:cxn modelId="{C0C1CE91-E325-0A4E-BE04-C2EF85575A54}" type="presOf" srcId="{10BB6901-D035-4A8E-9F5F-E25F3F6247CF}" destId="{F7AF1123-54BC-4C10-A989-BC1C2FB3497D}" srcOrd="0" destOrd="0" presId="urn:microsoft.com/office/officeart/2005/8/layout/process1"/>
    <dgm:cxn modelId="{7BAC4495-8CA0-FF4C-B9A7-33274B33C06E}" type="presOf" srcId="{8DD51B8C-F006-42FC-BC86-BBCF8D373682}" destId="{EDCEA440-1E78-47CB-8C64-B950B59E08C6}" srcOrd="0" destOrd="0" presId="urn:microsoft.com/office/officeart/2005/8/layout/process1"/>
    <dgm:cxn modelId="{490BDC9F-921B-2444-AA83-9872CEEB9E0E}" type="presOf" srcId="{10BB6901-D035-4A8E-9F5F-E25F3F6247CF}" destId="{9469ABF2-4718-48AB-9E41-F667397E5126}" srcOrd="1" destOrd="0" presId="urn:microsoft.com/office/officeart/2005/8/layout/process1"/>
    <dgm:cxn modelId="{6DEF08A1-AD7B-F949-8C7D-B2C8245327CF}" type="presOf" srcId="{AD382195-FD82-4B1C-9398-53E946B9EDC7}" destId="{66C70A9D-E19F-445C-820E-4EC5C235E9CF}" srcOrd="0" destOrd="0" presId="urn:microsoft.com/office/officeart/2005/8/layout/process1"/>
    <dgm:cxn modelId="{6D45CAAA-800C-4948-B54D-87BFDCAC8BA4}" srcId="{1B858191-D3D2-4635-A053-F5F501AC55A5}" destId="{08EC544A-A412-458E-A850-D63027179907}" srcOrd="0" destOrd="0" parTransId="{C3ED6E43-A8E7-454E-B2D5-973AF8677BD2}" sibTransId="{9392EBCA-E4D8-49A0-88A6-FDEAB8BD6EDA}"/>
    <dgm:cxn modelId="{76F238B4-46E0-564C-B7E0-90C04DFCEC2E}" type="presOf" srcId="{1E436DAE-F8AA-438D-9C9B-39CABC29BE51}" destId="{3EC168BA-70CA-4A1C-8D91-E9E5D8D24C22}" srcOrd="1" destOrd="0" presId="urn:microsoft.com/office/officeart/2005/8/layout/process1"/>
    <dgm:cxn modelId="{8E9B14B5-9917-46BB-A51B-306454213D01}" srcId="{1B858191-D3D2-4635-A053-F5F501AC55A5}" destId="{BC62A456-3237-4272-ADD6-4A087314E064}" srcOrd="3" destOrd="0" parTransId="{AAC342CF-9C94-4AC1-B85F-49087A7156DC}" sibTransId="{1E436DAE-F8AA-438D-9C9B-39CABC29BE51}"/>
    <dgm:cxn modelId="{FD3EF6C7-58D3-DC4E-B0C2-9D663D9D0350}" type="presOf" srcId="{9392EBCA-E4D8-49A0-88A6-FDEAB8BD6EDA}" destId="{F787D7C9-421D-4B39-8728-A028E55CE312}" srcOrd="1" destOrd="0" presId="urn:microsoft.com/office/officeart/2005/8/layout/process1"/>
    <dgm:cxn modelId="{B4171DCA-6E96-C24F-973E-7094E2E6259F}" type="presOf" srcId="{A69048D8-767D-47F4-A43C-D1A2AA206FEA}" destId="{7C537CE9-4404-475B-9A9B-2576241A7930}" srcOrd="0" destOrd="0" presId="urn:microsoft.com/office/officeart/2005/8/layout/process1"/>
    <dgm:cxn modelId="{A24721D7-0885-4CC2-AFAD-039110F7BE2F}" srcId="{1B858191-D3D2-4635-A053-F5F501AC55A5}" destId="{835B2934-E40C-4DA3-8FBD-4C953E1586F0}" srcOrd="2" destOrd="0" parTransId="{F227D20D-63F2-44BE-BEE4-C9B0AB075984}" sibTransId="{10BB6901-D035-4A8E-9F5F-E25F3F6247CF}"/>
    <dgm:cxn modelId="{3A18E4DF-670E-314D-B9F4-B61325193E38}" type="presOf" srcId="{29E14045-A682-4446-AE6F-CFCE7A160A9E}" destId="{A15C0EBB-908C-45C0-A542-3B91DC7EF4D6}" srcOrd="1" destOrd="0" presId="urn:microsoft.com/office/officeart/2005/8/layout/process1"/>
    <dgm:cxn modelId="{D372B0ED-A0AD-437F-8C40-B2C6160A9B3D}" srcId="{1B858191-D3D2-4635-A053-F5F501AC55A5}" destId="{F4DCBB0B-E512-4FC7-AADD-5769881F4C1D}" srcOrd="5" destOrd="0" parTransId="{3C737A22-EE01-437A-9ABE-D9968C0A8C46}" sibTransId="{8DD51B8C-F006-42FC-BC86-BBCF8D373682}"/>
    <dgm:cxn modelId="{9A0374F7-80E8-4742-9DE1-C83E5F58AEE1}" type="presOf" srcId="{835B2934-E40C-4DA3-8FBD-4C953E1586F0}" destId="{91616C9C-DD42-4ECE-B9A4-B8C82E05D021}" srcOrd="0" destOrd="0" presId="urn:microsoft.com/office/officeart/2005/8/layout/process1"/>
    <dgm:cxn modelId="{FD2C01D2-BCEF-774C-9502-102CB516A6F0}" type="presParOf" srcId="{B49A9D14-93DA-423E-94BA-2DFE1A927686}" destId="{22F0779B-7B74-44BB-8214-77AB60D75EDB}" srcOrd="0" destOrd="0" presId="urn:microsoft.com/office/officeart/2005/8/layout/process1"/>
    <dgm:cxn modelId="{32A4EDD9-7071-D047-A49E-E034500B3C07}" type="presParOf" srcId="{B49A9D14-93DA-423E-94BA-2DFE1A927686}" destId="{3C507B36-D513-42CD-A353-377BFB694E12}" srcOrd="1" destOrd="0" presId="urn:microsoft.com/office/officeart/2005/8/layout/process1"/>
    <dgm:cxn modelId="{B0A4F03C-BC58-E04B-B548-D72DE4D58EB6}" type="presParOf" srcId="{3C507B36-D513-42CD-A353-377BFB694E12}" destId="{F787D7C9-421D-4B39-8728-A028E55CE312}" srcOrd="0" destOrd="0" presId="urn:microsoft.com/office/officeart/2005/8/layout/process1"/>
    <dgm:cxn modelId="{B209E6DF-3524-874C-AAFC-00401A27E887}" type="presParOf" srcId="{B49A9D14-93DA-423E-94BA-2DFE1A927686}" destId="{7C537CE9-4404-475B-9A9B-2576241A7930}" srcOrd="2" destOrd="0" presId="urn:microsoft.com/office/officeart/2005/8/layout/process1"/>
    <dgm:cxn modelId="{9CCBEFFD-3952-7A48-AB37-160BF5FA9C9A}" type="presParOf" srcId="{B49A9D14-93DA-423E-94BA-2DFE1A927686}" destId="{FCCC5CE0-B3E7-4DF5-B2EC-A4B6FA6EAE2E}" srcOrd="3" destOrd="0" presId="urn:microsoft.com/office/officeart/2005/8/layout/process1"/>
    <dgm:cxn modelId="{232A5F6F-1AF9-2240-BB8F-18780F4B507B}" type="presParOf" srcId="{FCCC5CE0-B3E7-4DF5-B2EC-A4B6FA6EAE2E}" destId="{CD3CA25D-8037-4D5B-B88F-1F8EEA967DED}" srcOrd="0" destOrd="0" presId="urn:microsoft.com/office/officeart/2005/8/layout/process1"/>
    <dgm:cxn modelId="{852027D2-EEDA-FA4A-99CB-56B3771359D0}" type="presParOf" srcId="{B49A9D14-93DA-423E-94BA-2DFE1A927686}" destId="{91616C9C-DD42-4ECE-B9A4-B8C82E05D021}" srcOrd="4" destOrd="0" presId="urn:microsoft.com/office/officeart/2005/8/layout/process1"/>
    <dgm:cxn modelId="{4EEFBE0E-B968-2A4D-9FFC-9DFC01DF0F45}" type="presParOf" srcId="{B49A9D14-93DA-423E-94BA-2DFE1A927686}" destId="{F7AF1123-54BC-4C10-A989-BC1C2FB3497D}" srcOrd="5" destOrd="0" presId="urn:microsoft.com/office/officeart/2005/8/layout/process1"/>
    <dgm:cxn modelId="{A343A8F2-E65A-F34D-82ED-96CCB2E19C32}" type="presParOf" srcId="{F7AF1123-54BC-4C10-A989-BC1C2FB3497D}" destId="{9469ABF2-4718-48AB-9E41-F667397E5126}" srcOrd="0" destOrd="0" presId="urn:microsoft.com/office/officeart/2005/8/layout/process1"/>
    <dgm:cxn modelId="{77ABB122-D53B-F545-A4EB-038A6B76D84A}" type="presParOf" srcId="{B49A9D14-93DA-423E-94BA-2DFE1A927686}" destId="{FF400DA7-513E-4A5A-ACBB-081EECFD843F}" srcOrd="6" destOrd="0" presId="urn:microsoft.com/office/officeart/2005/8/layout/process1"/>
    <dgm:cxn modelId="{A136243F-BAC3-FC4A-9D0F-BCF4985FE650}" type="presParOf" srcId="{B49A9D14-93DA-423E-94BA-2DFE1A927686}" destId="{19F032D1-7008-4440-A99A-CA152050FFFF}" srcOrd="7" destOrd="0" presId="urn:microsoft.com/office/officeart/2005/8/layout/process1"/>
    <dgm:cxn modelId="{2B30C8AA-C004-6F4B-8703-E799D645783A}" type="presParOf" srcId="{19F032D1-7008-4440-A99A-CA152050FFFF}" destId="{3EC168BA-70CA-4A1C-8D91-E9E5D8D24C22}" srcOrd="0" destOrd="0" presId="urn:microsoft.com/office/officeart/2005/8/layout/process1"/>
    <dgm:cxn modelId="{EE8BD3DB-0300-2647-93BD-84E7C7AA4C75}" type="presParOf" srcId="{B49A9D14-93DA-423E-94BA-2DFE1A927686}" destId="{66C70A9D-E19F-445C-820E-4EC5C235E9CF}" srcOrd="8" destOrd="0" presId="urn:microsoft.com/office/officeart/2005/8/layout/process1"/>
    <dgm:cxn modelId="{A9E52EE2-C525-3243-B756-DACA3B93B503}" type="presParOf" srcId="{B49A9D14-93DA-423E-94BA-2DFE1A927686}" destId="{D795B3AD-A944-4FEE-8F03-629199E87218}" srcOrd="9" destOrd="0" presId="urn:microsoft.com/office/officeart/2005/8/layout/process1"/>
    <dgm:cxn modelId="{62C506FD-0259-014F-B737-29B358E83545}" type="presParOf" srcId="{D795B3AD-A944-4FEE-8F03-629199E87218}" destId="{A15C0EBB-908C-45C0-A542-3B91DC7EF4D6}" srcOrd="0" destOrd="0" presId="urn:microsoft.com/office/officeart/2005/8/layout/process1"/>
    <dgm:cxn modelId="{ACDE47D3-8F8D-9E45-9AAF-9BAE57406E61}" type="presParOf" srcId="{B49A9D14-93DA-423E-94BA-2DFE1A927686}" destId="{C381A55F-DAB9-4790-BC17-89E7DD23FBA3}" srcOrd="10" destOrd="0" presId="urn:microsoft.com/office/officeart/2005/8/layout/process1"/>
    <dgm:cxn modelId="{C972905A-A949-C64F-AE91-3077C2772996}" type="presParOf" srcId="{B49A9D14-93DA-423E-94BA-2DFE1A927686}" destId="{EDCEA440-1E78-47CB-8C64-B950B59E08C6}" srcOrd="11" destOrd="0" presId="urn:microsoft.com/office/officeart/2005/8/layout/process1"/>
    <dgm:cxn modelId="{0AECE94A-3019-5247-90CD-7F564282F544}" type="presParOf" srcId="{EDCEA440-1E78-47CB-8C64-B950B59E08C6}" destId="{81EFA591-ACAE-4668-884F-908FB9B47BB8}" srcOrd="0" destOrd="0" presId="urn:microsoft.com/office/officeart/2005/8/layout/process1"/>
    <dgm:cxn modelId="{5669055B-C15A-B648-A2C1-135BAD6E3C00}" type="presParOf" srcId="{B49A9D14-93DA-423E-94BA-2DFE1A927686}" destId="{C12F95DC-7F14-4436-BFFA-94C2C1CE16DD}" srcOrd="12" destOrd="0" presId="urn:microsoft.com/office/officeart/2005/8/layout/process1"/>
    <dgm:cxn modelId="{70B23550-997B-464D-A26A-0640E4629A30}" type="presParOf" srcId="{B49A9D14-93DA-423E-94BA-2DFE1A927686}" destId="{16ABA12D-BA84-469D-B63D-5A6348CAFB4E}" srcOrd="13" destOrd="0" presId="urn:microsoft.com/office/officeart/2005/8/layout/process1"/>
    <dgm:cxn modelId="{DAFF5855-B846-DF40-876B-C8320113DFF6}" type="presParOf" srcId="{16ABA12D-BA84-469D-B63D-5A6348CAFB4E}" destId="{5BF63511-22AB-4F25-BB38-CF00A7B551A5}" srcOrd="0" destOrd="0" presId="urn:microsoft.com/office/officeart/2005/8/layout/process1"/>
    <dgm:cxn modelId="{D3DFF25D-2319-F74A-AD40-3C660F173843}" type="presParOf" srcId="{B49A9D14-93DA-423E-94BA-2DFE1A927686}" destId="{7C0CE37D-34F1-4FEF-89ED-A148EB5B68A0}" srcOrd="14" destOrd="0" presId="urn:microsoft.com/office/officeart/2005/8/layout/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F0779B-7B74-44BB-8214-77AB60D75EDB}">
      <dsp:nvSpPr>
        <dsp:cNvPr id="0" name=""/>
        <dsp:cNvSpPr/>
      </dsp:nvSpPr>
      <dsp:spPr>
        <a:xfrm>
          <a:off x="3991" y="2241921"/>
          <a:ext cx="1080681" cy="830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chemeClr val="bg1"/>
              </a:solidFill>
            </a:rPr>
            <a:t>Lääkehoidon tarpeen arviointi</a:t>
          </a:r>
        </a:p>
      </dsp:txBody>
      <dsp:txXfrm>
        <a:off x="28324" y="2266254"/>
        <a:ext cx="1032015" cy="782107"/>
      </dsp:txXfrm>
    </dsp:sp>
    <dsp:sp modelId="{3C507B36-D513-42CD-A353-377BFB694E12}">
      <dsp:nvSpPr>
        <dsp:cNvPr id="0" name=""/>
        <dsp:cNvSpPr/>
      </dsp:nvSpPr>
      <dsp:spPr>
        <a:xfrm rot="159188">
          <a:off x="1192618" y="2558658"/>
          <a:ext cx="229350" cy="26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>
            <a:solidFill>
              <a:srgbClr val="FFFF00"/>
            </a:solidFill>
          </a:endParaRPr>
        </a:p>
      </dsp:txBody>
      <dsp:txXfrm>
        <a:off x="1192655" y="2610668"/>
        <a:ext cx="160545" cy="160804"/>
      </dsp:txXfrm>
    </dsp:sp>
    <dsp:sp modelId="{7C537CE9-4404-475B-9A9B-2576241A7930}">
      <dsp:nvSpPr>
        <dsp:cNvPr id="0" name=""/>
        <dsp:cNvSpPr/>
      </dsp:nvSpPr>
      <dsp:spPr>
        <a:xfrm>
          <a:off x="1516945" y="2312030"/>
          <a:ext cx="1080681" cy="830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chemeClr val="bg1"/>
              </a:solidFill>
            </a:rPr>
            <a:t>Hoidon suunnittelu</a:t>
          </a:r>
        </a:p>
      </dsp:txBody>
      <dsp:txXfrm>
        <a:off x="1541278" y="2336363"/>
        <a:ext cx="1032015" cy="782107"/>
      </dsp:txXfrm>
    </dsp:sp>
    <dsp:sp modelId="{FCCC5CE0-B3E7-4DF5-B2EC-A4B6FA6EAE2E}">
      <dsp:nvSpPr>
        <dsp:cNvPr id="0" name=""/>
        <dsp:cNvSpPr/>
      </dsp:nvSpPr>
      <dsp:spPr>
        <a:xfrm rot="21440812">
          <a:off x="2705571" y="2558057"/>
          <a:ext cx="229350" cy="26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>
            <a:solidFill>
              <a:srgbClr val="FFFF00"/>
            </a:solidFill>
          </a:endParaRPr>
        </a:p>
      </dsp:txBody>
      <dsp:txXfrm>
        <a:off x="2705608" y="2613251"/>
        <a:ext cx="160545" cy="160804"/>
      </dsp:txXfrm>
    </dsp:sp>
    <dsp:sp modelId="{91616C9C-DD42-4ECE-B9A4-B8C82E05D021}">
      <dsp:nvSpPr>
        <dsp:cNvPr id="0" name=""/>
        <dsp:cNvSpPr/>
      </dsp:nvSpPr>
      <dsp:spPr>
        <a:xfrm>
          <a:off x="3029899" y="2241921"/>
          <a:ext cx="1080681" cy="830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chemeClr val="bg1"/>
              </a:solidFill>
            </a:rPr>
            <a:t>Lääkkeen määrääminen</a:t>
          </a:r>
        </a:p>
      </dsp:txBody>
      <dsp:txXfrm>
        <a:off x="3054232" y="2266254"/>
        <a:ext cx="1032015" cy="782107"/>
      </dsp:txXfrm>
    </dsp:sp>
    <dsp:sp modelId="{F7AF1123-54BC-4C10-A989-BC1C2FB3497D}">
      <dsp:nvSpPr>
        <dsp:cNvPr id="0" name=""/>
        <dsp:cNvSpPr/>
      </dsp:nvSpPr>
      <dsp:spPr>
        <a:xfrm>
          <a:off x="4218648" y="2523303"/>
          <a:ext cx="229104" cy="26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>
            <a:solidFill>
              <a:srgbClr val="FFFF00"/>
            </a:solidFill>
          </a:endParaRPr>
        </a:p>
      </dsp:txBody>
      <dsp:txXfrm>
        <a:off x="4218648" y="2576905"/>
        <a:ext cx="160373" cy="160804"/>
      </dsp:txXfrm>
    </dsp:sp>
    <dsp:sp modelId="{FF400DA7-513E-4A5A-ACBB-081EECFD843F}">
      <dsp:nvSpPr>
        <dsp:cNvPr id="0" name=""/>
        <dsp:cNvSpPr/>
      </dsp:nvSpPr>
      <dsp:spPr>
        <a:xfrm>
          <a:off x="4542852" y="2241921"/>
          <a:ext cx="1080681" cy="830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solidFill>
                <a:schemeClr val="bg1"/>
              </a:solidFill>
            </a:rPr>
            <a:t>Lääkkeen toimittaminen</a:t>
          </a:r>
        </a:p>
      </dsp:txBody>
      <dsp:txXfrm>
        <a:off x="4567185" y="2266254"/>
        <a:ext cx="1032015" cy="782107"/>
      </dsp:txXfrm>
    </dsp:sp>
    <dsp:sp modelId="{19F032D1-7008-4440-A99A-CA152050FFFF}">
      <dsp:nvSpPr>
        <dsp:cNvPr id="0" name=""/>
        <dsp:cNvSpPr/>
      </dsp:nvSpPr>
      <dsp:spPr>
        <a:xfrm>
          <a:off x="5731601" y="2523303"/>
          <a:ext cx="229104" cy="26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>
            <a:solidFill>
              <a:srgbClr val="FFFF00"/>
            </a:solidFill>
          </a:endParaRPr>
        </a:p>
      </dsp:txBody>
      <dsp:txXfrm>
        <a:off x="5731601" y="2576905"/>
        <a:ext cx="160373" cy="160804"/>
      </dsp:txXfrm>
    </dsp:sp>
    <dsp:sp modelId="{66C70A9D-E19F-445C-820E-4EC5C235E9CF}">
      <dsp:nvSpPr>
        <dsp:cNvPr id="0" name=""/>
        <dsp:cNvSpPr/>
      </dsp:nvSpPr>
      <dsp:spPr>
        <a:xfrm>
          <a:off x="6055806" y="2241921"/>
          <a:ext cx="1080681" cy="830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chemeClr val="bg1"/>
              </a:solidFill>
            </a:rPr>
            <a:t>Lääkkeen korvaaminen</a:t>
          </a:r>
        </a:p>
      </dsp:txBody>
      <dsp:txXfrm>
        <a:off x="6080139" y="2266254"/>
        <a:ext cx="1032015" cy="782107"/>
      </dsp:txXfrm>
    </dsp:sp>
    <dsp:sp modelId="{D795B3AD-A944-4FEE-8F03-629199E87218}">
      <dsp:nvSpPr>
        <dsp:cNvPr id="0" name=""/>
        <dsp:cNvSpPr/>
      </dsp:nvSpPr>
      <dsp:spPr>
        <a:xfrm>
          <a:off x="7244555" y="2523303"/>
          <a:ext cx="229104" cy="26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>
            <a:solidFill>
              <a:srgbClr val="FFFF00"/>
            </a:solidFill>
          </a:endParaRPr>
        </a:p>
      </dsp:txBody>
      <dsp:txXfrm>
        <a:off x="7244555" y="2576905"/>
        <a:ext cx="160373" cy="160804"/>
      </dsp:txXfrm>
    </dsp:sp>
    <dsp:sp modelId="{C381A55F-DAB9-4790-BC17-89E7DD23FBA3}">
      <dsp:nvSpPr>
        <dsp:cNvPr id="0" name=""/>
        <dsp:cNvSpPr/>
      </dsp:nvSpPr>
      <dsp:spPr>
        <a:xfrm>
          <a:off x="7568759" y="2241921"/>
          <a:ext cx="1080681" cy="830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>
              <a:solidFill>
                <a:schemeClr val="bg1"/>
              </a:solidFill>
            </a:rPr>
            <a:t>Lääkehoidon toteuttaminen / lääkkeen käyttö</a:t>
          </a:r>
        </a:p>
      </dsp:txBody>
      <dsp:txXfrm>
        <a:off x="7593092" y="2266254"/>
        <a:ext cx="1032015" cy="782107"/>
      </dsp:txXfrm>
    </dsp:sp>
    <dsp:sp modelId="{EDCEA440-1E78-47CB-8C64-B950B59E08C6}">
      <dsp:nvSpPr>
        <dsp:cNvPr id="0" name=""/>
        <dsp:cNvSpPr/>
      </dsp:nvSpPr>
      <dsp:spPr>
        <a:xfrm rot="21429897">
          <a:off x="8746497" y="2486631"/>
          <a:ext cx="206279" cy="26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>
            <a:solidFill>
              <a:srgbClr val="FFFF00"/>
            </a:solidFill>
          </a:endParaRPr>
        </a:p>
      </dsp:txBody>
      <dsp:txXfrm>
        <a:off x="8746535" y="2541763"/>
        <a:ext cx="144395" cy="160804"/>
      </dsp:txXfrm>
    </dsp:sp>
    <dsp:sp modelId="{C12F95DC-7F14-4436-BFFA-94C2C1CE16DD}">
      <dsp:nvSpPr>
        <dsp:cNvPr id="0" name=""/>
        <dsp:cNvSpPr/>
      </dsp:nvSpPr>
      <dsp:spPr>
        <a:xfrm>
          <a:off x="9038170" y="2169153"/>
          <a:ext cx="1080681" cy="830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chemeClr val="bg1"/>
              </a:solidFill>
            </a:rPr>
            <a:t>Hoidon arviointi</a:t>
          </a:r>
        </a:p>
      </dsp:txBody>
      <dsp:txXfrm>
        <a:off x="9062503" y="2193486"/>
        <a:ext cx="1032015" cy="782107"/>
      </dsp:txXfrm>
    </dsp:sp>
    <dsp:sp modelId="{16ABA12D-BA84-469D-B63D-5A6348CAFB4E}">
      <dsp:nvSpPr>
        <dsp:cNvPr id="0" name=""/>
        <dsp:cNvSpPr/>
      </dsp:nvSpPr>
      <dsp:spPr>
        <a:xfrm rot="160600">
          <a:off x="10237667" y="2487253"/>
          <a:ext cx="252457" cy="26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>
            <a:solidFill>
              <a:srgbClr val="FFFF00"/>
            </a:solidFill>
          </a:endParaRPr>
        </a:p>
      </dsp:txBody>
      <dsp:txXfrm>
        <a:off x="10237708" y="2539087"/>
        <a:ext cx="176720" cy="160804"/>
      </dsp:txXfrm>
    </dsp:sp>
    <dsp:sp modelId="{7C0CE37D-34F1-4FEF-89ED-A148EB5B68A0}">
      <dsp:nvSpPr>
        <dsp:cNvPr id="0" name=""/>
        <dsp:cNvSpPr/>
      </dsp:nvSpPr>
      <dsp:spPr>
        <a:xfrm>
          <a:off x="10594666" y="2241921"/>
          <a:ext cx="1080681" cy="830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 dirty="0">
              <a:solidFill>
                <a:schemeClr val="bg1"/>
              </a:solidFill>
            </a:rPr>
            <a:t>Hoidon lopetus</a:t>
          </a:r>
        </a:p>
      </dsp:txBody>
      <dsp:txXfrm>
        <a:off x="10618999" y="2266254"/>
        <a:ext cx="1032015" cy="782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C2BEB-6350-854B-B2A4-CA3C5752A661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2C2F1-CB46-A94E-B491-4AA1D15B491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3779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EFB49-0986-4024-A451-FD03862FE955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46762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16D72-BE9B-D27D-B34F-AD302972F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779C5FE-0370-94E2-6F31-ECAC1B1DB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E0FEBC-9F58-6026-A797-D25B579E7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97A91E-9EA6-6811-5986-BB8C7B57F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C3DAFD-0770-44FD-1338-B59ECB64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343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4FD09C-1F46-B82E-2234-030372629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45AB95D-B296-389C-ADFB-DB87704F5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ED0C60-6CC1-1DE4-2D29-F01E83A4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CF74A9-F2F9-B641-F6D3-6E7BFA24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8F8714-9A27-31E2-7792-B6EC5B22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72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969BA21-F84C-7DCC-D65C-C06CF1ABA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CA063D3-2382-45AD-5D58-B9AF92AEF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A64D59D-F19C-5D3F-8A9B-93EE71CB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CC83B97-AC9A-5730-3F79-3DA2E1FFE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221C0C3-32B1-59A5-8A88-2397E775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7346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dia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808EDB-26C5-43F0-837C-ECC5191A8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2550122"/>
            <a:ext cx="8763001" cy="1757756"/>
          </a:xfrm>
        </p:spPr>
        <p:txBody>
          <a:bodyPr anchor="ctr">
            <a:noAutofit/>
          </a:bodyPr>
          <a:lstStyle>
            <a:lvl1pPr algn="l">
              <a:defRPr sz="5400" b="1" i="0" cap="all" spc="50" baseline="0">
                <a:solidFill>
                  <a:schemeClr val="bg1"/>
                </a:solidFill>
                <a:latin typeface="Quattrocento Sans" panose="020B0502050000020003" pitchFamily="34" charset="0"/>
              </a:defRPr>
            </a:lvl1pPr>
          </a:lstStyle>
          <a:p>
            <a:endParaRPr lang="en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1566F58-AE30-4822-BEB5-CCA31BB98A8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768948"/>
            <a:ext cx="1751045" cy="422178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Quattrocento Sans" panose="020B05020500000200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pp.kk.vvvv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B00E9184-4E73-4EE7-853E-989613245D7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0" y="912064"/>
            <a:ext cx="2182729" cy="389141"/>
          </a:xfrm>
          <a:prstGeom prst="rect">
            <a:avLst/>
          </a:prstGeom>
        </p:spPr>
      </p:pic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C623D5F6-9907-4DA5-9F66-D1032FF863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3999" y="5646542"/>
            <a:ext cx="8763001" cy="422178"/>
          </a:xfrm>
        </p:spPr>
        <p:txBody>
          <a:bodyPr anchor="ctr" anchorCtr="0">
            <a:noAutofit/>
          </a:bodyPr>
          <a:lstStyle>
            <a:lvl1pPr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Esittäjän nimi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875581210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dia a: vain tek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DD849EC3-A76C-4DEA-A0C7-6685DC1EE2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72126"/>
            <a:ext cx="2492473" cy="498494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2BE64DF-0A10-491A-B52C-710E327D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b="1" i="0" cap="all" spc="50" baseline="0">
                <a:latin typeface="Quattrocento Sans" panose="020B0502050000020003" pitchFamily="34" charset="0"/>
              </a:defRPr>
            </a:lvl1pPr>
          </a:lstStyle>
          <a:p>
            <a:endParaRPr lang="en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57510F-62DB-4115-BB6D-A906DCC93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defRPr>
                <a:latin typeface="Quattrocento Sans" panose="020B0502050000020003" pitchFamily="34" charset="0"/>
              </a:defRPr>
            </a:lvl1pPr>
            <a:lvl2pPr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defRPr>
                <a:latin typeface="Quattrocento Sans" panose="020B0502050000020003" pitchFamily="34" charset="0"/>
              </a:defRPr>
            </a:lvl2pPr>
            <a:lvl3pPr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defRPr>
                <a:latin typeface="Quattrocento Sans" panose="020B0502050000020003" pitchFamily="34" charset="0"/>
              </a:defRPr>
            </a:lvl3pPr>
            <a:lvl4pPr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defRPr>
                <a:latin typeface="Quattrocento Sans" panose="020B0502050000020003" pitchFamily="34" charset="0"/>
              </a:defRPr>
            </a:lvl4pPr>
            <a:lvl5pPr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defRPr>
                <a:latin typeface="Quattrocento Sans" panose="020B0502050000020003" pitchFamily="34" charset="0"/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88055498-2161-4724-8D0A-C5F2D29844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083499" y="909745"/>
            <a:ext cx="1325563" cy="23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693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uvadia valinnaisella 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672506-E88D-46F9-95CC-07299AEDE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b="1" i="0" cap="all" spc="50" baseline="0">
                <a:latin typeface="Quattrocento Sans" panose="020B0502050000020003" pitchFamily="34" charset="0"/>
              </a:defRPr>
            </a:lvl1pPr>
          </a:lstStyle>
          <a:p>
            <a:endParaRPr lang="en-FI" dirty="0"/>
          </a:p>
        </p:txBody>
      </p:sp>
      <p:sp>
        <p:nvSpPr>
          <p:cNvPr id="4" name="Tekstin paikkamerkki 13">
            <a:extLst>
              <a:ext uri="{FF2B5EF4-FFF2-40B4-BE49-F238E27FC236}">
                <a16:creationId xmlns:a16="http://schemas.microsoft.com/office/drawing/2014/main" id="{7A7A62D2-6535-4B84-AFFF-019F441D6C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6356350"/>
            <a:ext cx="5257800" cy="365125"/>
          </a:xfrm>
        </p:spPr>
        <p:txBody>
          <a:bodyPr anchor="ctr" anchorCtr="0"/>
          <a:lstStyle>
            <a:lvl1pPr algn="r">
              <a:buNone/>
              <a:defRPr sz="1200"/>
            </a:lvl1pPr>
          </a:lstStyle>
          <a:p>
            <a:pPr lvl="0"/>
            <a:r>
              <a:rPr lang="fi-FI" dirty="0"/>
              <a:t>Lisätietoja (esim. kuvan oikeudet)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29983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499BBD-ED42-062C-2315-99B3F2CFD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E634E5E-109E-901B-BC39-4CAF39E60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493BF97-1548-E142-B474-8810AFB4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DF7DB0-B2D3-DA0D-8AC6-171335A3D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8BF3FF-B16C-00C3-EC6B-1670DEB92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153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2EE78D-1B1A-A296-4232-0E1FB3480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1396D8-0313-8697-2109-AB3D02A6C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EDC3603-EAAF-9663-A286-D626F9CAD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CBE3E2-02E4-8F3D-DCED-E89000719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557BCF-00EC-5980-E9BB-2EA82A840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0725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92767F-D422-D3B6-0CAD-3C5D4429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4603F4-89FA-3C80-E93D-9C31E206A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09E211C-ED79-DAAD-7680-F458F5DA1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125AFF5-B8E0-A3E2-600B-6CDC2D450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ED2FB5-3F81-158A-95A6-FB3428AC0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A47D8F6-1CC1-DAC6-4C6E-C3F23EBB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0859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FDB00F-C09D-BC39-C2D6-4C8061F91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B0A3B6-1A83-3F34-9798-C4EBF467B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8F7F1EF-7965-A5ED-8543-3562B778E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73F67B2-CFA3-32CE-6BC6-394756C80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E595F75-1084-6BA1-A074-4E490906E9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CAB85EA-22E5-5D4C-F741-40E756DDB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C2FFEEB-547E-F2AE-C12F-BC2A838E2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3AB96AE-ABB5-A003-00B1-00A1AD0ED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961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A4A124-3EA1-4E01-4E14-D976892B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BB42347-7E0B-19D9-2B69-FB5F91D4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8619855-C2F6-447B-9F27-9959EAC47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B6E25AC-F061-F27C-6FBE-61478C2A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842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349A58D-ABDB-CF7A-CD34-E7C64A59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48F2BD8-5D11-1C4C-0452-DC73DFDC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1AAC9A1-281A-6334-10BA-857A6A084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229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B13BED-2860-980B-3303-97240310E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0CF452-6B11-F150-482D-C7BBE2189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18189C5-4683-7FFC-3789-769FE528A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B03AD96-91A8-B444-E9ED-E29FF2CDF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68E2569-CF23-B199-C572-CEBA9912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9652D9-7A51-75E3-FD4B-9D6676156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441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95E723-70DE-B7CF-B00E-52DF04693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F1AD4D9-058A-A8FD-5614-D6B9B6720E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10951A0-62BC-B20A-62BD-CF10CC1B2C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CD5AB3-5DBC-97D7-30C7-1F37DDF6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B91A41B-7C4A-32D2-B006-B5DFCEFD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E4ABCB1-3140-70F1-626A-0DD672D98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655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58EA992-21D5-85F3-155D-0DD75399F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E10B5EB-131F-3CF9-CF4E-48B8D866E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8A8CFC-3818-291F-61EA-D279A738E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0A91F-310C-1C45-B189-3E82D48BE844}" type="datetimeFigureOut">
              <a:rPr lang="fi-FI" smtClean="0"/>
              <a:t>24.11.2022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0D6B168-2ADA-0331-70CD-08E6D26505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F36CFDB-A1D2-1379-AC90-89260D3E1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4DB8C-68E5-4940-B967-3A187E09C65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797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C11561-0720-41F2-AF4E-657B0F8DE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777236"/>
            <a:ext cx="10301556" cy="1389502"/>
          </a:xfrm>
        </p:spPr>
        <p:txBody>
          <a:bodyPr/>
          <a:lstStyle/>
          <a:p>
            <a:b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  <a:t>Mitä tietoa pitäisi koota ja hyödyntää lääkehoidon optimaalisen ja yhdenvertaisen toteutuksen tarpeisiin?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5C4CA1F-FFDE-40B8-A3C4-F001A7A1C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429000"/>
            <a:ext cx="10532166" cy="10734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Esimerkkinä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osteoporoosi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9DE7BDE-32D6-4962-8980-F9E8769EDC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3999" y="4959626"/>
            <a:ext cx="10301556" cy="10734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Tiina Huusko LT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Luustoliiton puheenjohtaja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Lonkkamurtuman Käypä hoito -työryhmän puheenjohtaja</a:t>
            </a: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i-FI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62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762A2CA-40BD-6D8A-3C13-6F48B43E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Osteoporoosi on kansansairaus</a:t>
            </a:r>
            <a:r>
              <a:rPr lang="fi-FI" sz="2400" b="0" dirty="0"/>
              <a:t>: 336 000 potilasta, 45 000 murtumaa/v, joista 15 000 - 20 000 nikamamurtumaa/v, 7 000 lonkkamurtumaa/v suomessa vuonna 2019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E3E005E-2829-4568-AE16-E70607BC88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0" y="6310312"/>
            <a:ext cx="5146623" cy="365125"/>
          </a:xfrm>
        </p:spPr>
        <p:txBody>
          <a:bodyPr>
            <a:normAutofit/>
          </a:bodyPr>
          <a:lstStyle/>
          <a:p>
            <a:r>
              <a:rPr lang="fi-FI" sz="1600" dirty="0" err="1"/>
              <a:t>Scope</a:t>
            </a:r>
            <a:r>
              <a:rPr lang="fi-FI" sz="1600" dirty="0"/>
              <a:t> 2021, Finland</a:t>
            </a:r>
          </a:p>
        </p:txBody>
      </p:sp>
      <p:pic>
        <p:nvPicPr>
          <p:cNvPr id="5" name="Kuva 4" descr="Osteoporoosi on kansansairaus">
            <a:extLst>
              <a:ext uri="{FF2B5EF4-FFF2-40B4-BE49-F238E27FC236}">
                <a16:creationId xmlns:a16="http://schemas.microsoft.com/office/drawing/2014/main" id="{F1E0B9AD-4125-482D-ADA1-588B739A2F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62" t="30323" r="36980" b="35602"/>
          <a:stretch/>
        </p:blipFill>
        <p:spPr>
          <a:xfrm>
            <a:off x="546808" y="1804086"/>
            <a:ext cx="11098384" cy="431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71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30BD044-2A1E-31D6-F5DD-4107B988488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26038" y="6040438"/>
            <a:ext cx="6227762" cy="6810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228600" marR="0" lvl="0" indent="-22860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Best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Prctices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Research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Clinical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Rheumatology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Osteoporosis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2022</a:t>
            </a:r>
          </a:p>
        </p:txBody>
      </p:sp>
      <p:pic>
        <p:nvPicPr>
          <p:cNvPr id="7170" name="Picture 2" descr="Fig. 1">
            <a:extLst>
              <a:ext uri="{FF2B5EF4-FFF2-40B4-BE49-F238E27FC236}">
                <a16:creationId xmlns:a16="http://schemas.microsoft.com/office/drawing/2014/main" id="{1A0ADB09-044B-AEBA-76C8-C9805A10B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63" y="818147"/>
            <a:ext cx="11600582" cy="522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90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92A10587-A1B4-E2F5-C4E2-1E46EE69E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2347"/>
            <a:ext cx="10515600" cy="1460500"/>
          </a:xfrm>
        </p:spPr>
        <p:txBody>
          <a:bodyPr/>
          <a:lstStyle/>
          <a:p>
            <a:r>
              <a:rPr lang="fi-FI" sz="4000" dirty="0"/>
              <a:t>Lääkehoidon prosessi (</a:t>
            </a:r>
            <a:r>
              <a:rPr lang="fi-FI" sz="4000" dirty="0" err="1"/>
              <a:t>Fimea</a:t>
            </a:r>
            <a:r>
              <a:rPr lang="fi-FI" sz="4000" dirty="0"/>
              <a:t>)</a:t>
            </a:r>
            <a:br>
              <a:rPr lang="fi-FI" sz="4000" dirty="0"/>
            </a:br>
            <a:endParaRPr lang="fi-FI" sz="2400" b="0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4BDA03F-05D1-2F4F-46BE-A83253486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graphicFrame>
        <p:nvGraphicFramePr>
          <p:cNvPr id="4" name="Diagram 6" descr="Lääkehoidon prosessi">
            <a:extLst>
              <a:ext uri="{FF2B5EF4-FFF2-40B4-BE49-F238E27FC236}">
                <a16:creationId xmlns:a16="http://schemas.microsoft.com/office/drawing/2014/main" id="{62D4C6F5-4604-1195-26D3-7857AD6388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7606262"/>
              </p:ext>
            </p:extLst>
          </p:nvPr>
        </p:nvGraphicFramePr>
        <p:xfrm>
          <a:off x="304800" y="911776"/>
          <a:ext cx="11679340" cy="531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8739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CD5C8A-7FDF-91C1-9C06-F7DBD80E27B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Quattrocento Sans" panose="020B0502050000020003" pitchFamily="34" charset="0"/>
                <a:ea typeface="+mn-ea"/>
                <a:cs typeface="+mn-cs"/>
              </a:rPr>
              <a:t>Omahoidon kokonaisuuden toteuttaminen on potilaalle melkein mahdotonta (Luustoliiton potilaskysely 2021) – </a:t>
            </a: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Quattrocento Sans" panose="020B0502050000020003" pitchFamily="34" charset="0"/>
                <a:ea typeface="+mn-ea"/>
                <a:cs typeface="+mn-cs"/>
              </a:rPr>
              <a:t>lääkehoidon paremmalle hallinnalle on tarvetta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Quattrocento Sans" panose="020B0502050000020003" pitchFamily="34" charset="0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Quattrocento Sans" panose="020B0502050000020003" pitchFamily="34" charset="0"/>
                <a:ea typeface="+mn-ea"/>
                <a:cs typeface="+mn-cs"/>
              </a:rPr>
              <a:t>Vaikea päästä tutkimuksiin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Quattrocento Sans" panose="020B0502050000020003" pitchFamily="34" charset="0"/>
                <a:ea typeface="+mn-ea"/>
                <a:cs typeface="+mn-cs"/>
              </a:rPr>
              <a:t>Vaikea päästä lääkehoidon piiriin – luustohoitajat ja paikalliset hoitoketjut puuttuvat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Quattrocento Sans" panose="020B0502050000020003" pitchFamily="34" charset="0"/>
                <a:ea typeface="+mn-ea"/>
                <a:cs typeface="+mn-cs"/>
              </a:rPr>
              <a:t>Ohjaus puutteellista – lääkehoito on potilaalle hyvin haastavaa toteuttaa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Quattrocento Sans" panose="020B0502050000020003" pitchFamily="34" charset="0"/>
                <a:ea typeface="+mn-ea"/>
                <a:cs typeface="+mn-cs"/>
              </a:rPr>
              <a:t>Seuranta on käytännössä epäselvää ja harvinaista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Quattrocento Sans" panose="020B0502050000020003" pitchFamily="34" charset="0"/>
                <a:ea typeface="+mn-ea"/>
                <a:cs typeface="+mn-cs"/>
              </a:rPr>
              <a:t>Hoito ja kuntoutus on monelle liian kallista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Quattrocento Sans" panose="020B0502050000020003" pitchFamily="34" charset="0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60000"/>
              <a:buFont typeface="Wingdings" panose="05000000000000000000" pitchFamily="2" charset="2"/>
              <a:buChar char="ü"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Quattrocento Sans" panose="020B05020500000200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96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C71952-D6E5-B05C-D6BC-F29757400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9180"/>
            <a:ext cx="10515600" cy="609600"/>
          </a:xfrm>
        </p:spPr>
        <p:txBody>
          <a:bodyPr>
            <a:normAutofit/>
          </a:bodyPr>
          <a:lstStyle/>
          <a:p>
            <a:r>
              <a:rPr lang="fi-FI" sz="3200" b="1" dirty="0"/>
              <a:t>AJATUKSIA LÄÄKEHOIDON TEHOSTAMISEKSI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CA585BF-5459-E06E-240C-23A507F08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8780"/>
            <a:ext cx="10515600" cy="5566609"/>
          </a:xfrm>
        </p:spPr>
        <p:txBody>
          <a:bodyPr>
            <a:normAutofit/>
          </a:bodyPr>
          <a:lstStyle/>
          <a:p>
            <a:r>
              <a:rPr lang="fi-FI" dirty="0"/>
              <a:t>Reseptijärjestelmään myös ICD koodi</a:t>
            </a:r>
          </a:p>
          <a:p>
            <a:pPr lvl="1"/>
            <a:r>
              <a:rPr lang="fi-FI" dirty="0"/>
              <a:t>Sekundaariosteoporoosin mahdollisuuden huomioinnista ”ruksi”</a:t>
            </a:r>
          </a:p>
          <a:p>
            <a:r>
              <a:rPr lang="fi-FI" dirty="0"/>
              <a:t>Reseptijärjestelmään ja erikoissairaanhoidon ja perusterveydenhuollon potilastietojärjestelmiin automaattisesti tieto murtumadiagnoosista murtumarekisteristä ja Perfect tietokannasta</a:t>
            </a:r>
          </a:p>
          <a:p>
            <a:pPr lvl="1"/>
            <a:r>
              <a:rPr lang="fi-FI" dirty="0"/>
              <a:t>Ja ”ruksi” onko osteoporoosilääkityksen tarve arvioitu</a:t>
            </a:r>
          </a:p>
          <a:p>
            <a:pPr lvl="1"/>
            <a:r>
              <a:rPr lang="fi-FI" dirty="0"/>
              <a:t>Linkki FRAX kyseluun</a:t>
            </a:r>
          </a:p>
          <a:p>
            <a:r>
              <a:rPr lang="fi-FI" dirty="0"/>
              <a:t>Hyvä </a:t>
            </a:r>
            <a:r>
              <a:rPr lang="fi-FI" b="1" dirty="0"/>
              <a:t>potilaskokemus</a:t>
            </a:r>
            <a:r>
              <a:rPr lang="fi-FI" dirty="0"/>
              <a:t> on osa laatua ja sitä on seurattava säännöllisesti kaikessa</a:t>
            </a:r>
          </a:p>
          <a:p>
            <a:pPr lvl="1"/>
            <a:r>
              <a:rPr lang="fi-FI" dirty="0" err="1"/>
              <a:t>Suom</a:t>
            </a:r>
            <a:r>
              <a:rPr lang="fi-FI" dirty="0"/>
              <a:t> </a:t>
            </a:r>
            <a:r>
              <a:rPr lang="fi-FI" dirty="0" err="1"/>
              <a:t>Lääkäril</a:t>
            </a:r>
            <a:r>
              <a:rPr lang="fi-FI" dirty="0"/>
              <a:t> 2022, 77</a:t>
            </a:r>
          </a:p>
          <a:p>
            <a:r>
              <a:rPr lang="fi-FI" b="1" dirty="0"/>
              <a:t>Yhteistyö 3. sektorin kanssa näkymään</a:t>
            </a:r>
            <a:r>
              <a:rPr lang="fi-FI" dirty="0"/>
              <a:t> potilastietojärjestelmässä</a:t>
            </a:r>
          </a:p>
          <a:p>
            <a:pPr lvl="1"/>
            <a:r>
              <a:rPr lang="fi-FI" dirty="0"/>
              <a:t>Potilastietojärjestelmään tieto omahoidon tuen ryhmästä ja vertaistuesta 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6773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BF6F18-E495-F5DD-92BF-E30E258F2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1106"/>
            <a:ext cx="10515600" cy="1094874"/>
          </a:xfrm>
        </p:spPr>
        <p:txBody>
          <a:bodyPr>
            <a:noAutofit/>
          </a:bodyPr>
          <a:lstStyle/>
          <a:p>
            <a:r>
              <a:rPr lang="fi-FI" sz="2800" b="1" dirty="0"/>
              <a:t>ALUEELLISET EROT JA YHDENVERTAISUUS HOIDON JA KUNTOUTUKSEN  SAATAVUUDESSA, TULOKSISSA JA KUSTANNUKSISSA OVAT LIIAN SUURET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F50429-16AD-3342-B683-4461801C8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1144"/>
            <a:ext cx="10515600" cy="4765749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Osteoporoosissa ja lonkkamurtumissa</a:t>
            </a:r>
            <a:r>
              <a:rPr lang="fi-FI" dirty="0">
                <a:solidFill>
                  <a:srgbClr val="FF0000"/>
                </a:solidFill>
              </a:rPr>
              <a:t> Perfect tietokantaa </a:t>
            </a:r>
            <a:r>
              <a:rPr lang="fi-FI" dirty="0"/>
              <a:t>olisi kehitettävä, mutta jo nyt se on karkeasti toimiva. Se pitäisi julkaista joka vuosi.</a:t>
            </a:r>
          </a:p>
          <a:p>
            <a:r>
              <a:rPr lang="fi-FI" dirty="0"/>
              <a:t>Laadun ja prosessimittareiden kehittämistä on tehtävä käytännön läheisesti ja tieteellisesti pätevästi ja pitkäjänteisessä prosessissa</a:t>
            </a:r>
          </a:p>
          <a:p>
            <a:r>
              <a:rPr lang="fi-FI" b="1" dirty="0"/>
              <a:t>Ehdotan</a:t>
            </a:r>
            <a:r>
              <a:rPr lang="fi-FI" dirty="0"/>
              <a:t>, että </a:t>
            </a:r>
            <a:r>
              <a:rPr lang="fi-FI" dirty="0">
                <a:solidFill>
                  <a:srgbClr val="FF0000"/>
                </a:solidFill>
              </a:rPr>
              <a:t>Käypä Hoito </a:t>
            </a:r>
            <a:r>
              <a:rPr lang="fi-FI" dirty="0"/>
              <a:t>prosessissa tarkastellaan myös prosessimittarit ja tehdään niistä ehdotukset. </a:t>
            </a:r>
            <a:r>
              <a:rPr lang="fi-FI" dirty="0" err="1"/>
              <a:t>KHn</a:t>
            </a:r>
            <a:r>
              <a:rPr lang="fi-FI" dirty="0"/>
              <a:t> vastuuta laajennetaan niin , että prosessimittarit ja hoidon tavoitteet (myös lääkehoitoa ajatellen) lisätään hoitosuosituksiin </a:t>
            </a:r>
            <a:r>
              <a:rPr lang="fi-FI" u="sng" dirty="0"/>
              <a:t>sitä mukaa kun suosituksia päivitetään</a:t>
            </a:r>
            <a:r>
              <a:rPr lang="fi-FI" dirty="0"/>
              <a:t>. </a:t>
            </a:r>
            <a:r>
              <a:rPr lang="fi-FI" dirty="0">
                <a:solidFill>
                  <a:srgbClr val="FF0000"/>
                </a:solidFill>
              </a:rPr>
              <a:t>-&gt; KH vahvistaminen seuraavaan hallitusohjelmaan</a:t>
            </a:r>
            <a:endParaRPr lang="fi-FI" dirty="0"/>
          </a:p>
          <a:p>
            <a:pPr lvl="1"/>
            <a:r>
              <a:rPr lang="fi-FI" dirty="0"/>
              <a:t>KH Duodecimissa on pätevä tieteellinen arviointi ja hoitosuositusten ryhmäkohtainen priorisointi on tehty lääketieteellisesti laajassa prosessissa, jossa mukana erikoislääkäriyhdistykset.</a:t>
            </a:r>
          </a:p>
          <a:p>
            <a:pPr lvl="1"/>
            <a:r>
              <a:rPr lang="fi-FI" dirty="0"/>
              <a:t>KH päivityksissä on jo mukana tärkeänä elementtinä </a:t>
            </a:r>
            <a:r>
              <a:rPr lang="fi-FI" dirty="0">
                <a:solidFill>
                  <a:srgbClr val="FF0000"/>
                </a:solidFill>
              </a:rPr>
              <a:t>potilasnäkökulma ja </a:t>
            </a:r>
            <a:r>
              <a:rPr lang="fi-FI" dirty="0"/>
              <a:t>kustannusten arviointia kehitetään hankkeessa</a:t>
            </a:r>
          </a:p>
          <a:p>
            <a:pPr lvl="1"/>
            <a:r>
              <a:rPr lang="fi-FI" dirty="0"/>
              <a:t>Tietojen analysointi ja kansallinen raportointi </a:t>
            </a:r>
            <a:r>
              <a:rPr lang="fi-FI" dirty="0" err="1"/>
              <a:t>THL:lle</a:t>
            </a:r>
            <a:r>
              <a:rPr lang="fi-FI" dirty="0"/>
              <a:t> (Kansallinen laaturekisterihanke)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732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ECD256-2FA1-EA02-840B-F24B69B18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Tavoitteena tasa-arvoinen raportointi alueellisesti ja sairausryhmäkohtaisesti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F68D0E-7951-0620-8A4D-27F6BC741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0"/>
            <a:ext cx="10515600" cy="4359275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Järjestelmien pitää seurustella keskenään ja olla vuorovaikutteisia, kannustaa seuraamaan hoitosuosituksia</a:t>
            </a:r>
          </a:p>
          <a:p>
            <a:r>
              <a:rPr lang="fi-FI" dirty="0"/>
              <a:t>Ei kaksinkertaista kirjaamista, suurin osa tiedosta tulee automaattisesti olemassa olevista järjestelmistä</a:t>
            </a:r>
          </a:p>
          <a:p>
            <a:r>
              <a:rPr lang="fi-FI" dirty="0"/>
              <a:t>Mieluummin kansallinen, selkeä, etenevä prosessi mittareiden laatimiseksi eikä yksittäisiä kalliita hankkeita – esim. Käypä Hoito kunniaan</a:t>
            </a:r>
          </a:p>
          <a:p>
            <a:r>
              <a:rPr lang="fi-FI" dirty="0"/>
              <a:t>Lääkehoito on osa kokonaishoitoa – reseptijärjestelmä on </a:t>
            </a:r>
            <a:r>
              <a:rPr lang="fi-FI"/>
              <a:t>osa laaturekisteriä</a:t>
            </a:r>
            <a:endParaRPr lang="fi-FI" dirty="0"/>
          </a:p>
          <a:p>
            <a:r>
              <a:rPr lang="fi-FI" dirty="0"/>
              <a:t>Potilasnäkökulma ja 3. sektori mukaan</a:t>
            </a:r>
          </a:p>
          <a:p>
            <a:r>
              <a:rPr lang="fi-FI" b="1" dirty="0">
                <a:solidFill>
                  <a:srgbClr val="FF0000"/>
                </a:solidFill>
              </a:rPr>
              <a:t>Osteoporoosi saatava pikaisesti mukaan Kansalliseen laaturekisterihankkeeseen</a:t>
            </a:r>
          </a:p>
        </p:txBody>
      </p:sp>
    </p:spTree>
    <p:extLst>
      <p:ext uri="{BB962C8B-B14F-4D97-AF65-F5344CB8AC3E}">
        <p14:creationId xmlns:p14="http://schemas.microsoft.com/office/powerpoint/2010/main" val="1343518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68842</TotalTime>
  <Words>441</Words>
  <Application>Microsoft Office PowerPoint</Application>
  <PresentationFormat>Laajakuva</PresentationFormat>
  <Paragraphs>50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Quattrocento Sans</vt:lpstr>
      <vt:lpstr>Wingdings</vt:lpstr>
      <vt:lpstr>Office-teema</vt:lpstr>
      <vt:lpstr> Mitä tietoa pitäisi koota ja hyödyntää lääkehoidon optimaalisen ja yhdenvertaisen toteutuksen tarpeisiin? </vt:lpstr>
      <vt:lpstr>Osteoporoosi on kansansairaus: 336 000 potilasta, 45 000 murtumaa/v, joista 15 000 - 20 000 nikamamurtumaa/v, 7 000 lonkkamurtumaa/v suomessa vuonna 2019</vt:lpstr>
      <vt:lpstr>Best Prctices &amp; Research Clinical Rheumatology, Osteoporosis in 2022</vt:lpstr>
      <vt:lpstr>Lääkehoidon prosessi (Fimea) </vt:lpstr>
      <vt:lpstr>Omahoidon kokonaisuuden toteuttaminen on potilaalle melkein mahdotonta (Luustoliiton potilaskysely 2021) – lääkehoidon paremmalle hallinnalle on tarvetta  Vaikea päästä tutkimuksiin Vaikea päästä lääkehoidon piiriin – luustohoitajat ja paikalliset hoitoketjut puuttuvat Ohjaus puutteellista – lääkehoito on potilaalle hyvin haastavaa toteuttaa Seuranta on käytännössä epäselvää ja harvinaista Hoito ja kuntoutus on monelle liian kallista   </vt:lpstr>
      <vt:lpstr>AJATUKSIA LÄÄKEHOIDON TEHOSTAMISEKSI</vt:lpstr>
      <vt:lpstr>ALUEELLISET EROT JA YHDENVERTAISUUS HOIDON JA KUNTOUTUKSEN  SAATAVUUDESSA, TULOKSISSA JA KUSTANNUKSISSA OVAT LIIAN SUURET</vt:lpstr>
      <vt:lpstr>Tavoitteena tasa-arvoinen raportointi alueellisesti ja sairausryhmäkohtaisesti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Lonkkamurtumapotilaan likkauksenjälkeinen kuntouus</dc:title>
  <dc:subject/>
  <dc:creator>Microsoft Office -käyttäjä</dc:creator>
  <cp:keywords/>
  <dc:description/>
  <cp:lastModifiedBy>Similä Elsi</cp:lastModifiedBy>
  <cp:revision>49</cp:revision>
  <cp:lastPrinted>2022-08-29T10:25:52Z</cp:lastPrinted>
  <dcterms:created xsi:type="dcterms:W3CDTF">2022-07-23T12:29:46Z</dcterms:created>
  <dcterms:modified xsi:type="dcterms:W3CDTF">2022-11-24T06:11:23Z</dcterms:modified>
  <cp:category/>
</cp:coreProperties>
</file>