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</p:sldMasterIdLst>
  <p:notesMasterIdLst>
    <p:notesMasterId r:id="rId15"/>
  </p:notesMasterIdLst>
  <p:handoutMasterIdLst>
    <p:handoutMasterId r:id="rId16"/>
  </p:handoutMasterIdLst>
  <p:sldIdLst>
    <p:sldId id="263" r:id="rId2"/>
    <p:sldId id="264" r:id="rId3"/>
    <p:sldId id="257" r:id="rId4"/>
    <p:sldId id="258" r:id="rId5"/>
    <p:sldId id="265" r:id="rId6"/>
    <p:sldId id="266" r:id="rId7"/>
    <p:sldId id="268" r:id="rId8"/>
    <p:sldId id="267" r:id="rId9"/>
    <p:sldId id="272" r:id="rId10"/>
    <p:sldId id="269" r:id="rId11"/>
    <p:sldId id="270" r:id="rId12"/>
    <p:sldId id="271" r:id="rId13"/>
    <p:sldId id="261" r:id="rId14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6A71"/>
    <a:srgbClr val="21578A"/>
    <a:srgbClr val="C50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39" d="100"/>
          <a:sy n="139" d="100"/>
        </p:scale>
        <p:origin x="4638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65E91A-1FF1-4F2D-A6B7-09FF017054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ADDD8-0323-4200-B9F5-870E2489D1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FA810-D79E-4D82-9FDD-3B615398F8E8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25B4A-CE65-447F-800B-D3099C454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1C853-C9D0-4423-AC6E-E2EB19FAD8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BCB7D-6359-45EB-B2A6-7C486E609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468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67F1F-A882-4AB9-A5D5-91892A67A8FE}" type="datetimeFigureOut">
              <a:rPr lang="en-FI" smtClean="0"/>
              <a:t>11/25/2022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F519A-7AAE-4CF1-8CC8-6748A655074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7597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BDA66A4-72E5-45DD-85C3-7E6D2A0AB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515" y="1384299"/>
            <a:ext cx="7734970" cy="1414464"/>
          </a:xfrm>
        </p:spPr>
        <p:txBody>
          <a:bodyPr anchor="t">
            <a:normAutofit/>
          </a:bodyPr>
          <a:lstStyle>
            <a:lvl1pPr algn="ctr"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9D16575-DBAC-4846-B431-3A9C7F944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136" y="2935288"/>
            <a:ext cx="8457729" cy="92383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AFF3A78-A8AA-47D5-9D4D-094AE7929B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7275" y="4051554"/>
            <a:ext cx="2457450" cy="6762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Pvm.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1A03A-A8B0-41F0-AB74-635A1623B37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C2FFA1-A065-480F-A012-F20A77BD0995}" type="datetime1">
              <a:rPr lang="fi-FI" smtClean="0"/>
              <a:t>25.11.2022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83A5941-CA92-4C31-A9AE-5275DA16F6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Anu Pusa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52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10515600" cy="392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1578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747CDE-C379-40B6-AEDA-9FC9D09E16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F7A2C0-3379-4295-B036-B09ECDE153B4}" type="datetime1">
              <a:rPr lang="fi-FI" smtClean="0"/>
              <a:t>25.11.2022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7A0FEA-F0A5-422F-B1F7-5E57B5DAD3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Anu Pusa</a:t>
            </a:r>
            <a:endParaRPr lang="en-GB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F033CA70-615F-4D4A-9472-1B4E5431D7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42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10515600" cy="39243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rgbClr val="21578A"/>
                </a:solidFill>
              </a:defRPr>
            </a:lvl1pPr>
            <a:lvl2pPr>
              <a:defRPr>
                <a:solidFill>
                  <a:srgbClr val="21578A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F24AEB-7BE9-4F96-9083-58730053A9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76D40A-7C04-46E3-B6A2-31FAC470BA62}" type="datetime1">
              <a:rPr lang="fi-FI" smtClean="0"/>
              <a:t>25.11.2022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7BA9CB-6B6A-4604-B2D3-EBB93B6375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Anu Pusa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661AD0-12E8-485E-8EB3-38B9B2BDC4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95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F8B220-FE23-43A2-A47F-E79A2005C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99879"/>
            <a:ext cx="4819650" cy="36318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21578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0267523-05D3-44E9-AB58-9E9CFAD21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89471"/>
            <a:ext cx="4819650" cy="5639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D9A05FD-8221-4652-8F7D-2C955D67E1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5577" y="1489471"/>
            <a:ext cx="5181600" cy="434221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 sz="2400" b="0">
                <a:solidFill>
                  <a:srgbClr val="21578A"/>
                </a:solidFill>
              </a:defRPr>
            </a:lvl1pPr>
            <a:lvl2pPr marL="6858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21578A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68FE0A-FFB7-480B-ADE1-971847EE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4B779A3-60AB-4088-BD7B-2E687C31D5A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676BF17-9D43-4CD8-A52E-800432590092}" type="datetime1">
              <a:rPr lang="fi-FI" smtClean="0"/>
              <a:t>25.11.2022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68686B9-320D-4530-A428-8FF3B3FA71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Anu Pusa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2BAB837-1D24-4402-8480-CAC59EDB6F9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89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6471526" cy="392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1578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1E3B1B0-75F3-44CB-A14E-B8B1076918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22464" y="422275"/>
            <a:ext cx="3964591" cy="51593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Kuvapaikka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13C295-8072-497C-9677-D79D1447C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2275"/>
            <a:ext cx="6471526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1D845A-1234-4A73-9749-DE1A2F6C66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1C31992-476D-4916-9C99-BC356B8CCCD0}" type="datetime1">
              <a:rPr lang="fi-FI" smtClean="0"/>
              <a:t>25.11.2022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5C2636D-A854-4AC7-97B9-B57A72D027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Anu Pusa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3C5E3CD-AD21-4130-B49E-1CC56615CD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98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F24AEB-7BE9-4F96-9083-58730053A9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1292DC-D7B3-4179-9FC3-2B12BCDAF430}" type="datetime1">
              <a:rPr lang="fi-FI" smtClean="0"/>
              <a:t>25.11.2022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7BA9CB-6B6A-4604-B2D3-EBB93B6375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Anu Pusa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661AD0-12E8-485E-8EB3-38B9B2BDC4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F482A26-C3D5-4BA2-AD3D-9AA8B39A06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8200" y="1564481"/>
            <a:ext cx="4985853" cy="3729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ED941329-8397-4491-B6E1-49472A62DC9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67947" y="1564481"/>
            <a:ext cx="4985853" cy="3729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47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DC7FCF-C4E2-402E-93C2-1D3D80F1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1049"/>
            <a:ext cx="9144000" cy="2767346"/>
          </a:xfrm>
        </p:spPr>
        <p:txBody>
          <a:bodyPr anchor="t">
            <a:normAutofit/>
          </a:bodyPr>
          <a:lstStyle>
            <a:lvl1pPr algn="ctr"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AA4EBAD-5FDC-441D-BA19-A6B31F83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5044-6F91-4B63-B584-CA61A899B3DA}" type="datetime1">
              <a:rPr lang="fi-FI" smtClean="0"/>
              <a:t>25.11.2022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AE727A8-02FF-41B9-AA92-203450E8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Anu Pusa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F405BF1-DD3D-4FE0-B17A-32229458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73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603D2-AE65-4648-BE89-EF33AF3E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568F3-E952-4ABD-A1EC-33C174B1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D82BC493-574D-4750-ADCF-F783039F3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49983" y="6448091"/>
            <a:ext cx="893253" cy="2618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E6A71"/>
                </a:solidFill>
              </a:defRPr>
            </a:lvl1pPr>
          </a:lstStyle>
          <a:p>
            <a:fld id="{C9BAF6B7-C9F6-4933-9151-781B0081AB4F}" type="datetime1">
              <a:rPr lang="fi-FI" smtClean="0"/>
              <a:t>25.11.2022</a:t>
            </a:fld>
            <a:endParaRPr lang="en-GB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D9D24F9-B41D-4941-BDC3-82796D605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6716" y="6434749"/>
            <a:ext cx="420540" cy="253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E6A71"/>
                </a:solidFill>
              </a:defRPr>
            </a:lvl1pPr>
          </a:lstStyle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88C5A93-D61A-488D-934B-7521575FB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52364" y="6315214"/>
            <a:ext cx="1932100" cy="253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E6A71"/>
                </a:solidFill>
              </a:defRPr>
            </a:lvl1pPr>
          </a:lstStyle>
          <a:p>
            <a:r>
              <a:rPr lang="en-GB"/>
              <a:t>Anu Pusa</a:t>
            </a:r>
            <a:endParaRPr lang="en-GB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CEB7D7A-A5BD-45B4-BC2F-61CE0D7A9E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83" r="80550"/>
          <a:stretch/>
        </p:blipFill>
        <p:spPr>
          <a:xfrm>
            <a:off x="1016" y="6150452"/>
            <a:ext cx="2370994" cy="707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16C7D8-3171-4EC5-9614-D2F64BA3A622}"/>
              </a:ext>
            </a:extLst>
          </p:cNvPr>
          <p:cNvSpPr txBox="1"/>
          <p:nvPr userDrawn="1"/>
        </p:nvSpPr>
        <p:spPr>
          <a:xfrm>
            <a:off x="8852364" y="6185441"/>
            <a:ext cx="2399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900" dirty="0">
                <a:solidFill>
                  <a:srgbClr val="5E6A71"/>
                </a:solidFill>
              </a:rPr>
              <a:t>Lääkealan turvallisuus- ja kehittämiskeskus</a:t>
            </a:r>
          </a:p>
        </p:txBody>
      </p:sp>
    </p:spTree>
    <p:extLst>
      <p:ext uri="{BB962C8B-B14F-4D97-AF65-F5344CB8AC3E}">
        <p14:creationId xmlns:p14="http://schemas.microsoft.com/office/powerpoint/2010/main" val="78492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8" r:id="rId2"/>
    <p:sldLayoutId id="2147483699" r:id="rId3"/>
    <p:sldLayoutId id="2147483700" r:id="rId4"/>
    <p:sldLayoutId id="2147483701" r:id="rId5"/>
    <p:sldLayoutId id="2147483704" r:id="rId6"/>
    <p:sldLayoutId id="2147483702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C50084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tunimi.sukunimi@fimea.fi" TargetMode="External"/><Relationship Id="rId2" Type="http://schemas.openxmlformats.org/officeDocument/2006/relationships/hyperlink" Target="https://www.fimea.fi/tietoa_fimeasta/yhteystiedo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mea.fi/myyntiluvat/tuoteinformaatio/myyntipaallysmerkinna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c.fimea.fi/arkisto/2020/1-2_2020/palstat/mita-laakepakkausen-merkinnat-kertovat-" TargetMode="External"/><Relationship Id="rId2" Type="http://schemas.openxmlformats.org/officeDocument/2006/relationships/hyperlink" Target="https://www.fimea.fi/vaestolle/laaketiedon_luotettavuus/laakepakkaus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a.europa.eu/en/documents/scientific-guideline/annex-european-commission-guideline-excipients-labelling-package-leaflet-medicinal-products-human_fi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human-regulatory/marketing-authorisation/product-information/product-information-templates-human" TargetMode="External"/><Relationship Id="rId2" Type="http://schemas.openxmlformats.org/officeDocument/2006/relationships/hyperlink" Target="https://www.fimea.fi/myyntiluvat/tuoteinformaatio/pakkausselost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imea.fi/laakehaut_ja_luettelot/laakehak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BA3583-3B89-41CA-B345-B5DFED275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Lääkepakkausmerkinnät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847BFB-3D54-4403-BF9D-2647985146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Myyntipäällysmerkinnät ja pakkausseloste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72804A6-820E-468B-99DA-030AEAE44F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 err="1"/>
              <a:t>Fimean</a:t>
            </a:r>
            <a:r>
              <a:rPr lang="fi-FI" dirty="0"/>
              <a:t> Potilasneuvottelukunnan tapaaminen 29.11.2022</a:t>
            </a:r>
          </a:p>
        </p:txBody>
      </p:sp>
    </p:spTree>
    <p:extLst>
      <p:ext uri="{BB962C8B-B14F-4D97-AF65-F5344CB8AC3E}">
        <p14:creationId xmlns:p14="http://schemas.microsoft.com/office/powerpoint/2010/main" val="1141350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EB8A-5351-EF46-EE09-274EED14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Pakkausselosteen poisjättö pakkauksesta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01792-5405-10C7-043D-77342BA66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Luvanvaraista, esim. ainoastaan sairaalakäyttöön tarkoitetut valmisteet</a:t>
            </a:r>
          </a:p>
          <a:p>
            <a:endParaRPr lang="fi-FI" dirty="0"/>
          </a:p>
          <a:p>
            <a:r>
              <a:rPr lang="fi-FI" u="sng" dirty="0"/>
              <a:t>Elektroninen pakkausseloste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Ei juuri uutta tiedotettavaa, pidennetty testausprojekti päättynyt 8/2022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Pitkällinen projekti: PL mennee kokonaan uusiksi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Paljon haasteita: kaikilla ei pääsyä verkkoon, kuka tulostaa paperiset pakkausselosteet potilaalle?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Myös paljon positiivista: oleellisen tiedon löytyminen, viimeisin teksti aina käytössä, pakkaaminen ja logistiikka helpompaa ja halvempaa, ympäristökysymykset, kielikysymykset</a:t>
            </a:r>
          </a:p>
          <a:p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89BF4-740D-89C5-D9DD-D7F44EB956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Anu Pusa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C15E3-7A3B-77DA-A0F9-5308F2A49F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F71F9C-DAE8-4A6F-A600-AC4D5C0A2055}" type="datetime1">
              <a:rPr lang="fi-FI" smtClean="0"/>
              <a:t>25.11.2022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34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F305-BE19-F4AD-822F-B5E90638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Myyntipäällysmerkinnät, pakkausseloste </a:t>
            </a:r>
            <a:br>
              <a:rPr lang="fi-FI" dirty="0"/>
            </a:br>
            <a:r>
              <a:rPr lang="fi-FI" dirty="0"/>
              <a:t>– ja saatavuusasiat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EFEC8-8761-45B0-3BA9-E6D911168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Poikkeuslupa tuoda markkinoille vieraskielisiä pakkauksia (kriittiset valmisteet)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Yhteispohjoismaiset pakkaukset ja yhteispohjoismainen arviointi: suurempi väestöpohja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Paine myyntiluvan haltijoille: myyntiluvallinen valmiste pitää tuoda kauppaan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Pakkausselosteen poisjättö pakkauksesta tietyissä tilanteissa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Kielipoikkeamat varsinkin harvinaislääkkeille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32D0-3FC9-D877-D547-1E4C11BC2C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Anu Pusa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A72B2-4038-B17E-ABA7-AB78CE70D2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8A04F9-1E50-4819-84D6-1889DDFBD9EF}" type="datetime1">
              <a:rPr lang="fi-FI" smtClean="0"/>
              <a:t>25.11.2022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79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60D2B-9F85-4640-CCD6-6E22F43C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Myyntipäällysmerkinnät tai pakkausseloste, palautetta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8999A-215B-AF0C-111C-D9C8480290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Ongelmista (pakkausseloste / myyntipäällykset /pakkauksen toimivuus) kannattaa </a:t>
            </a:r>
            <a:r>
              <a:rPr lang="fi-FI" dirty="0" err="1"/>
              <a:t>infota</a:t>
            </a:r>
            <a:r>
              <a:rPr lang="fi-FI" dirty="0"/>
              <a:t> </a:t>
            </a:r>
            <a:r>
              <a:rPr lang="fi-FI" u="sng" dirty="0"/>
              <a:t>tapauskohtaisesti</a:t>
            </a:r>
            <a:r>
              <a:rPr lang="fi-FI" dirty="0"/>
              <a:t> myyntiluvan haltijalle (edustajan yhteystiedot pakkausselosteessa)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Haittavaikutukset ja tuotevirheet ilmoitetaan erikseen, mutta lisäksi kuulemme mielellämme, mikä ns. mättää:</a:t>
            </a:r>
          </a:p>
          <a:p>
            <a:r>
              <a:rPr lang="fi-FI" dirty="0"/>
              <a:t>	</a:t>
            </a:r>
            <a:r>
              <a:rPr lang="fi-FI" dirty="0">
                <a:hlinkClick r:id="rId2"/>
              </a:rPr>
              <a:t>https://www.fimea.fi/tietoa_fimeasta/yhteystiedot</a:t>
            </a:r>
            <a:endParaRPr lang="fi-FI" dirty="0"/>
          </a:p>
          <a:p>
            <a:r>
              <a:rPr lang="fi-FI" dirty="0"/>
              <a:t>	</a:t>
            </a:r>
            <a:r>
              <a:rPr lang="fi-FI" dirty="0">
                <a:hlinkClick r:id="rId3"/>
              </a:rPr>
              <a:t>etunimi.sukunimi@fimea.fi</a:t>
            </a:r>
            <a:endParaRPr lang="fi-FI" dirty="0"/>
          </a:p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6EFC1-2FFD-DE3A-4C9D-5D5C5363D8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Anu Pusa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D66F3-6CA6-1B5B-CD56-96700B038A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A62AD5-B594-49BE-A552-064D687DA985}" type="datetime1">
              <a:rPr lang="fi-FI" smtClean="0"/>
              <a:t>25.11.2022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25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8AE484-D39B-4024-B1F6-33DDFE8423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5511F9-88BB-4D6C-B1A9-62D724B4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58ED-AD3C-4091-B38F-729862D46B9A}" type="datetime1">
              <a:rPr lang="fi-FI" smtClean="0"/>
              <a:t>25.11.2022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C89750-B988-4229-9B8A-67594276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Anu Pusa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97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CCB6-B5BF-2FD8-299B-47A3F9EC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Lääkepakkauksen myyntipäällysmerkinnät 1/6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B9FD0-717F-E5FD-A8B4-F751377AB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Myyntipäällysmerkinnät ovat kansallisia asioita, mutta perusperiaatteet hyväksytään yhdessä muiden EU-viranomaisten kanssa.</a:t>
            </a:r>
          </a:p>
          <a:p>
            <a:r>
              <a:rPr lang="fi-FI" dirty="0"/>
              <a:t>Suomessa on käytössä etukäteisvalvonta: vain hyväksytyt muutokset saa toteuttaa.</a:t>
            </a:r>
          </a:p>
          <a:p>
            <a:r>
              <a:rPr lang="fi-FI" dirty="0"/>
              <a:t>Keskitetyn menettelyn valmisteiden myyntipäällykset hyväksyy Euroopan lääkevirasto EMA.</a:t>
            </a:r>
          </a:p>
          <a:p>
            <a:r>
              <a:rPr lang="fi-FI" dirty="0"/>
              <a:t>Kansallisia erityispiirteitä, esim. </a:t>
            </a:r>
          </a:p>
          <a:p>
            <a:r>
              <a:rPr lang="fi-FI" dirty="0"/>
              <a:t>suomi ja ruotsi, usein muitakin kieliä.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8" name="Picture 7" descr="Punainen kolmio">
            <a:extLst>
              <a:ext uri="{FF2B5EF4-FFF2-40B4-BE49-F238E27FC236}">
                <a16:creationId xmlns:a16="http://schemas.microsoft.com/office/drawing/2014/main" id="{E567F326-D4F0-7034-5C6F-9F12DF82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779" y="3938516"/>
            <a:ext cx="800100" cy="81411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81D73-BC69-C43C-F843-CD351FF18C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Anu Pusa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E317F-4688-527E-8D79-943B73A373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A482BC-D6BD-4E96-A426-A8A96C90B6FC}" type="datetime1">
              <a:rPr lang="fi-FI" smtClean="0"/>
              <a:t>25.11.2022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80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740272-04CE-465F-B73C-5A4619FE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Lääkepakkauksen myyntipäällysmerkinnät 2/6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C79C941-05E9-4ACA-8268-E79BFCA320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/>
              <a:t>Fimean</a:t>
            </a:r>
            <a:r>
              <a:rPr lang="fi-FI" dirty="0"/>
              <a:t> kotisivuilla on hyödyllistä tietoa ja tärkeitä linkkejä liittyen lääkepakkausten myyntipäällyksiin:</a:t>
            </a:r>
          </a:p>
          <a:p>
            <a:r>
              <a:rPr lang="fi-FI" dirty="0">
                <a:hlinkClick r:id="rId2"/>
              </a:rPr>
              <a:t>https://www.fimea.fi/myyntiluvat/tuoteinformaatio/myyntipaallysmerkinnat</a:t>
            </a:r>
            <a:endParaRPr lang="fi-FI" dirty="0"/>
          </a:p>
          <a:p>
            <a:r>
              <a:rPr lang="fi-FI" dirty="0"/>
              <a:t>-&gt; Ohjeellinen listaus myyntipäällysten tekstivaatimuksista, sekä</a:t>
            </a:r>
          </a:p>
          <a:p>
            <a:pPr marL="342900" indent="-342900">
              <a:buFontTx/>
              <a:buChar char="-"/>
            </a:pPr>
            <a:r>
              <a:rPr lang="fi-FI" dirty="0"/>
              <a:t>Yhteispohjoismainen arviointi, linkki ohjeisiin Ruotsin viranomaisen sivuilla (</a:t>
            </a:r>
            <a:r>
              <a:rPr lang="fi-FI" dirty="0" err="1"/>
              <a:t>Guideline</a:t>
            </a:r>
            <a:r>
              <a:rPr lang="fi-FI" dirty="0"/>
              <a:t> on Nordic </a:t>
            </a:r>
            <a:r>
              <a:rPr lang="fi-FI" dirty="0" err="1"/>
              <a:t>packages</a:t>
            </a:r>
            <a:r>
              <a:rPr lang="fi-FI" dirty="0"/>
              <a:t>, Q&amp;A)</a:t>
            </a:r>
          </a:p>
          <a:p>
            <a:pPr marL="342900" indent="-342900">
              <a:buFontTx/>
              <a:buChar char="-"/>
            </a:pPr>
            <a:r>
              <a:rPr lang="fi-FI" sz="2200" b="1" dirty="0" err="1"/>
              <a:t>Fimean</a:t>
            </a:r>
            <a:r>
              <a:rPr lang="fi-FI" sz="2200" b="1" dirty="0"/>
              <a:t> Määräys (3/2019) ja Ohje (1/2019) : Lääkevalmisteen myyntipäällysmerkinnät ja pakkausseloste</a:t>
            </a:r>
          </a:p>
          <a:p>
            <a:pPr marL="342900" indent="-342900">
              <a:buFontTx/>
              <a:buChar char="-"/>
            </a:pPr>
            <a:r>
              <a:rPr lang="fi-FI" dirty="0"/>
              <a:t>QRD-</a:t>
            </a:r>
            <a:r>
              <a:rPr lang="fi-FI" dirty="0" err="1"/>
              <a:t>templaatit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ADE3EBE-A9F5-4A4F-88C9-0FA9FD9C5D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Anu Pusa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5A6A83A-0A00-4FE5-BADE-49C03BC1817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382698-F7FD-4D6E-89F3-B281B99CF96C}" type="datetime1">
              <a:rPr lang="fi-FI" smtClean="0"/>
              <a:t>25.11.2022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513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93085B-C5CC-424C-9A28-AB6F8ACB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Lääkepakkauksen myyntipäällysmerkinnät 3/6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35B03F-33B0-439F-B531-132541C33E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fi-FI" dirty="0" err="1"/>
              <a:t>Fimean</a:t>
            </a:r>
            <a:r>
              <a:rPr lang="fi-FI" dirty="0"/>
              <a:t> </a:t>
            </a:r>
            <a:r>
              <a:rPr lang="fi-FI" b="1" dirty="0"/>
              <a:t>Kansalaisen </a:t>
            </a:r>
            <a:r>
              <a:rPr lang="fi-FI" b="1" dirty="0">
                <a:solidFill>
                  <a:schemeClr val="tx2"/>
                </a:solidFill>
              </a:rPr>
              <a:t>lääketieto</a:t>
            </a:r>
            <a:r>
              <a:rPr lang="fi-FI" b="1" dirty="0"/>
              <a:t> –sivusto</a:t>
            </a:r>
            <a:r>
              <a:rPr lang="fi-FI" dirty="0"/>
              <a:t>, Lääkepakkaus-osio: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https://www.fimea.fi/vaestolle/laaketiedon_luotettavuus/laakepakkaus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jossa myös linkki </a:t>
            </a:r>
            <a:r>
              <a:rPr lang="fi-FI" dirty="0" err="1"/>
              <a:t>Fimean</a:t>
            </a:r>
            <a:r>
              <a:rPr lang="fi-FI" dirty="0"/>
              <a:t> Sic! –lehden juttuun lääkepakkausten merkinnöistä:</a:t>
            </a:r>
          </a:p>
          <a:p>
            <a:pPr marL="0" indent="0">
              <a:buNone/>
            </a:pPr>
            <a:r>
              <a:rPr lang="fi-FI" dirty="0">
                <a:hlinkClick r:id="rId3"/>
              </a:rPr>
              <a:t>https://sic.fimea.fi/arkisto/2020/1-2_2020/palstat/mita-laakepakkausen-merkinnat-kertovat-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Erityishuomioita:</a:t>
            </a:r>
          </a:p>
          <a:p>
            <a:r>
              <a:rPr lang="fi-FI" dirty="0">
                <a:solidFill>
                  <a:schemeClr val="tx2"/>
                </a:solidFill>
              </a:rPr>
              <a:t>”Nimi, vahvuus, lääkemuoto” erotuttava vaivatta</a:t>
            </a:r>
          </a:p>
          <a:p>
            <a:r>
              <a:rPr lang="fi-FI" dirty="0"/>
              <a:t>Eri vahvuudet ja lääkemuodot pitää voida helposti erottaa toisistaan esim. värein: </a:t>
            </a:r>
            <a:r>
              <a:rPr lang="fi-FI" dirty="0">
                <a:solidFill>
                  <a:srgbClr val="00B050"/>
                </a:solidFill>
              </a:rPr>
              <a:t>2 mg </a:t>
            </a:r>
            <a:r>
              <a:rPr lang="fi-FI" dirty="0"/>
              <a:t>tai </a:t>
            </a:r>
            <a:r>
              <a:rPr lang="fi-FI" dirty="0">
                <a:solidFill>
                  <a:srgbClr val="C00000"/>
                </a:solidFill>
              </a:rPr>
              <a:t>4 mg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B021A6B-7389-42AE-AD82-4BEB150B62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Anu Pusa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9E36353-FB57-40F9-A426-BAE668A8E0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40A07F-331A-4BC0-8AE7-14D98D777480}" type="datetime1">
              <a:rPr lang="fi-FI" smtClean="0"/>
              <a:t>25.11.2022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3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9ABA-41D4-3278-F5C1-B5E0C1A9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Lääkepakkauksen myyntipäällysmerkinnät 4/6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BDFE3-6594-37C9-4A99-14EF129049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u="sng" dirty="0"/>
              <a:t>Apuaineet ja varoitukset</a:t>
            </a:r>
          </a:p>
          <a:p>
            <a:r>
              <a:rPr lang="fi-FI" dirty="0" err="1"/>
              <a:t>Excipients</a:t>
            </a:r>
            <a:r>
              <a:rPr lang="fi-FI" dirty="0"/>
              <a:t> </a:t>
            </a:r>
            <a:r>
              <a:rPr lang="fi-FI" dirty="0" err="1"/>
              <a:t>guideline</a:t>
            </a:r>
            <a:r>
              <a:rPr lang="fi-FI" dirty="0"/>
              <a:t> –nimisen dokumentin liitteessä on kerrottu, miten erilaiset apuaineet tulee ilmoittaa myyntipäällyksissä sekä esim. pakkausselosteessa, ja mitä varoituksia vaaditaan.</a:t>
            </a:r>
          </a:p>
          <a:p>
            <a:r>
              <a:rPr lang="fi-FI" dirty="0"/>
              <a:t>Ohjeen FI-käännös </a:t>
            </a:r>
            <a:r>
              <a:rPr lang="fi-FI" dirty="0" err="1"/>
              <a:t>EMA:n</a:t>
            </a:r>
            <a:r>
              <a:rPr lang="fi-FI" dirty="0"/>
              <a:t> sivuilla:</a:t>
            </a:r>
          </a:p>
          <a:p>
            <a:r>
              <a:rPr lang="fi-FI" dirty="0">
                <a:hlinkClick r:id="rId2"/>
              </a:rPr>
              <a:t>https://www.ema.europa.eu/en/documents/scientific-guideline/annex-european-commission-guideline-excipients-labelling-package-leaflet-medicinal-products-human_fi.pdf</a:t>
            </a:r>
            <a:endParaRPr lang="fi-FI" dirty="0"/>
          </a:p>
          <a:p>
            <a:r>
              <a:rPr lang="fi-FI" dirty="0"/>
              <a:t>Esim. laktoosi, natrium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12B8B-2516-7D6B-D463-82E2E7EABC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Anu Pusa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2392D-7AC3-4528-008E-F1B085FF928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CBB45C-1709-47FB-B2AF-FFC95C183EF0}" type="datetime1">
              <a:rPr lang="fi-FI" smtClean="0"/>
              <a:t>25.11.2022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15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E156-4762-CE79-D9E3-37427A8EC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Lääkepakkauksen myyntipäällysmerkinnät 5/6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DEEE3-7A5D-3950-FE29-293E7FC9BC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u="sng" dirty="0"/>
              <a:t>Myyntipäällyksiin EI yleensä hyväksytä:</a:t>
            </a:r>
          </a:p>
          <a:p>
            <a:pPr marL="342900" indent="-342900">
              <a:buFontTx/>
              <a:buChar char="-"/>
            </a:pPr>
            <a:r>
              <a:rPr lang="fi-FI" dirty="0"/>
              <a:t>Kuvia, poikkeus:</a:t>
            </a:r>
          </a:p>
          <a:p>
            <a:endParaRPr lang="fi-FI" dirty="0"/>
          </a:p>
          <a:p>
            <a:r>
              <a:rPr lang="fi-FI" dirty="0"/>
              <a:t>              </a:t>
            </a:r>
          </a:p>
          <a:p>
            <a:pPr marL="342900" indent="-342900">
              <a:buFontTx/>
              <a:buChar char="-"/>
            </a:pPr>
            <a:r>
              <a:rPr lang="fi-FI" dirty="0"/>
              <a:t>Mainostavia lauseita: ”Helposti nieltävä” tms.</a:t>
            </a:r>
          </a:p>
          <a:p>
            <a:pPr marL="342900" indent="-342900">
              <a:buFontTx/>
              <a:buChar char="-"/>
            </a:pPr>
            <a:r>
              <a:rPr lang="fi-FI" dirty="0"/>
              <a:t>Mainintaa aineista, joita valmiste EI sisällä (laktoositon, sokeriton…)</a:t>
            </a:r>
          </a:p>
          <a:p>
            <a:pPr marL="342900" indent="-342900">
              <a:buFontTx/>
              <a:buChar char="-"/>
            </a:pPr>
            <a:r>
              <a:rPr lang="fi-FI" dirty="0"/>
              <a:t>Hinta</a:t>
            </a:r>
          </a:p>
          <a:p>
            <a:pPr marL="342900" indent="-342900">
              <a:buFontTx/>
              <a:buChar char="-"/>
            </a:pPr>
            <a:r>
              <a:rPr lang="fi-FI" dirty="0"/>
              <a:t>Luettavuutta vaikeuttavia piirroksia/ fonttia tms.</a:t>
            </a:r>
          </a:p>
          <a:p>
            <a:pPr marL="342900" indent="-342900">
              <a:buFontTx/>
              <a:buChar char="-"/>
            </a:pPr>
            <a:endParaRPr lang="fi-FI" dirty="0"/>
          </a:p>
        </p:txBody>
      </p:sp>
      <p:pic>
        <p:nvPicPr>
          <p:cNvPr id="10" name="Picture 9" descr="Tabletti">
            <a:extLst>
              <a:ext uri="{FF2B5EF4-FFF2-40B4-BE49-F238E27FC236}">
                <a16:creationId xmlns:a16="http://schemas.microsoft.com/office/drawing/2014/main" id="{78FD2478-B5A6-A00E-B1C1-E71551554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150" y="2805251"/>
            <a:ext cx="571500" cy="495300"/>
          </a:xfrm>
          <a:prstGeom prst="rect">
            <a:avLst/>
          </a:prstGeom>
        </p:spPr>
      </p:pic>
      <p:pic>
        <p:nvPicPr>
          <p:cNvPr id="12" name="Picture 11" descr="Koira ja kissa">
            <a:extLst>
              <a:ext uri="{FF2B5EF4-FFF2-40B4-BE49-F238E27FC236}">
                <a16:creationId xmlns:a16="http://schemas.microsoft.com/office/drawing/2014/main" id="{979620ED-7CEF-4AF7-604B-C74F1957A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600" y="2618912"/>
            <a:ext cx="1499586" cy="8966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006F9-D071-EA61-03C3-60104AFDC4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Anu Pusa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34DD4-2B28-E470-369A-C922BC2965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C063D7-85EF-4464-970E-2393E0C52EA4}" type="datetime1">
              <a:rPr lang="fi-FI" smtClean="0"/>
              <a:t>25.11.2022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85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2E727-0605-D4C8-543B-8AB9E954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Lääkepakkauksen myyntipäällysmerkinnät 6/6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600C9-BA69-E85F-F34C-E3D7E8ACDF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Aina ei vaadita kaikkea informaatiota:</a:t>
            </a:r>
          </a:p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Sairaalavalmisteet: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Harvinaislääkkeet: kielipoikkeamat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Pienet sisäpakkaukset</a:t>
            </a:r>
          </a:p>
          <a:p>
            <a:endParaRPr lang="fi-FI" dirty="0"/>
          </a:p>
        </p:txBody>
      </p:sp>
      <p:pic>
        <p:nvPicPr>
          <p:cNvPr id="8" name="Picture 7" descr="Pistekirjoitus">
            <a:extLst>
              <a:ext uri="{FF2B5EF4-FFF2-40B4-BE49-F238E27FC236}">
                <a16:creationId xmlns:a16="http://schemas.microsoft.com/office/drawing/2014/main" id="{48C9B080-9C22-6E23-9AA2-7F0CB7D65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910" y="2714070"/>
            <a:ext cx="2333625" cy="400050"/>
          </a:xfrm>
          <a:prstGeom prst="rect">
            <a:avLst/>
          </a:prstGeom>
        </p:spPr>
      </p:pic>
      <p:pic>
        <p:nvPicPr>
          <p:cNvPr id="10" name="Picture 9" descr="Lääkepakkauksia">
            <a:extLst>
              <a:ext uri="{FF2B5EF4-FFF2-40B4-BE49-F238E27FC236}">
                <a16:creationId xmlns:a16="http://schemas.microsoft.com/office/drawing/2014/main" id="{6B3606EB-0F78-4D92-81B9-A96BBAF4D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246" y="2522368"/>
            <a:ext cx="1800225" cy="16002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C324D-1E85-BF46-0A31-D5E0CAA085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49983" y="6321370"/>
            <a:ext cx="1932100" cy="253441"/>
          </a:xfrm>
        </p:spPr>
        <p:txBody>
          <a:bodyPr/>
          <a:lstStyle/>
          <a:p>
            <a:r>
              <a:rPr lang="en-GB" dirty="0"/>
              <a:t>Anu Pusa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A5BC0-75AA-7DB7-0FD6-D4DCB0128A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43974B-08D4-4D44-B3E4-343662CF94B4}" type="datetime1">
              <a:rPr lang="fi-FI" smtClean="0"/>
              <a:t>25.11.2022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598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F52D6-512F-B1E6-AB6B-0BCED29C2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Pakkausseloste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06B6C-76CE-372C-6A7C-64C6BD2ED3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Pakkausselosteen täytyy lakisääteisesti löytyä lääkepakkauksesta, suomen- ja ruotsinkielisenä.</a:t>
            </a:r>
          </a:p>
          <a:p>
            <a:r>
              <a:rPr lang="fi-FI" dirty="0"/>
              <a:t>Pakkausselosteen sisältö on tarkkaan säädelty: yhteisesti sovittuja asioita ei voi jättää pois, vaikka tekstiä on paljon.</a:t>
            </a:r>
          </a:p>
          <a:p>
            <a:r>
              <a:rPr lang="fi-FI" dirty="0"/>
              <a:t>Pakkausselosteesta </a:t>
            </a:r>
            <a:r>
              <a:rPr lang="fi-FI" dirty="0" err="1"/>
              <a:t>Fimean</a:t>
            </a:r>
            <a:r>
              <a:rPr lang="fi-FI" dirty="0"/>
              <a:t> sivuilla: </a:t>
            </a:r>
            <a:r>
              <a:rPr lang="fi-FI" dirty="0">
                <a:hlinkClick r:id="rId2"/>
              </a:rPr>
              <a:t>https://www.fimea.fi/myyntiluvat/tuoteinformaatio/pakkausseloste</a:t>
            </a:r>
            <a:endParaRPr lang="fi-FI" dirty="0"/>
          </a:p>
          <a:p>
            <a:r>
              <a:rPr lang="fi-FI" dirty="0"/>
              <a:t>”QRD-</a:t>
            </a:r>
            <a:r>
              <a:rPr lang="fi-FI" dirty="0" err="1"/>
              <a:t>templaatit</a:t>
            </a:r>
            <a:r>
              <a:rPr lang="fi-FI" dirty="0"/>
              <a:t>” eli yhdessä sovitut tekstipohjat (valmisteyhteenveto, pakkausseloste, </a:t>
            </a:r>
            <a:r>
              <a:rPr lang="fi-FI" dirty="0" err="1"/>
              <a:t>labelling</a:t>
            </a:r>
            <a:r>
              <a:rPr lang="fi-FI" dirty="0"/>
              <a:t>): </a:t>
            </a:r>
            <a:r>
              <a:rPr lang="fi-FI" dirty="0">
                <a:hlinkClick r:id="rId3"/>
              </a:rPr>
              <a:t>https://www.ema.europa.eu/en/human-regulatory/marketing-authorisation/product-information/product-information-templates-human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82293-284F-32F9-13F9-48E902B7D4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Anu Pusa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21E4C-C9C4-FF3F-7034-BB48D2435A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0F150A-B132-4BEA-9DD1-80637A09BA57}" type="datetime1">
              <a:rPr lang="fi-FI" smtClean="0"/>
              <a:t>25.11.2022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30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C9E4A-49F8-DF89-DE57-3BA71EF9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Lääkehaku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F3226-EB6C-1673-04BA-46081E006E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Pakkausselosteet (ja paljon muuta), </a:t>
            </a:r>
            <a:r>
              <a:rPr lang="fi-FI" dirty="0" err="1"/>
              <a:t>Fimean</a:t>
            </a:r>
            <a:r>
              <a:rPr lang="fi-FI" dirty="0"/>
              <a:t> verkkosivujen </a:t>
            </a:r>
            <a:r>
              <a:rPr lang="fi-FI" b="1" dirty="0"/>
              <a:t>Lääkehaku</a:t>
            </a:r>
            <a:r>
              <a:rPr lang="fi-FI" dirty="0"/>
              <a:t>:</a:t>
            </a:r>
          </a:p>
          <a:p>
            <a:r>
              <a:rPr lang="fi-FI" dirty="0"/>
              <a:t> </a:t>
            </a:r>
            <a:r>
              <a:rPr lang="fi-FI" dirty="0">
                <a:hlinkClick r:id="rId2"/>
              </a:rPr>
              <a:t>https://www.fimea.fi/laakehaut_ja_luettelot/laakehaku</a:t>
            </a:r>
            <a:endParaRPr lang="fi-FI" dirty="0"/>
          </a:p>
          <a:p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/>
              <a:t>Viimeisimmät hyväksytyt valmisteyhteenveto- ja pakkausselostetekstit: keskitetyn menettelyn valmisteiden osalta suora linkitys </a:t>
            </a:r>
            <a:r>
              <a:rPr lang="fi-FI" dirty="0" err="1"/>
              <a:t>EMA:n</a:t>
            </a:r>
            <a:r>
              <a:rPr lang="fi-FI" dirty="0"/>
              <a:t> sivuille</a:t>
            </a:r>
          </a:p>
          <a:p>
            <a:pPr marL="342900" indent="-342900">
              <a:buFontTx/>
              <a:buChar char="-"/>
            </a:pPr>
            <a:r>
              <a:rPr lang="fi-FI" dirty="0"/>
              <a:t>Kaupanolotieto</a:t>
            </a:r>
          </a:p>
          <a:p>
            <a:pPr marL="342900" indent="-342900">
              <a:buFontTx/>
              <a:buChar char="-"/>
            </a:pPr>
            <a:r>
              <a:rPr lang="fi-FI" dirty="0"/>
              <a:t>Saatavuushäiriöt</a:t>
            </a:r>
          </a:p>
          <a:p>
            <a:pPr marL="342900" indent="-342900">
              <a:buFontTx/>
              <a:buChar char="-"/>
            </a:pPr>
            <a:r>
              <a:rPr lang="fi-FI" dirty="0"/>
              <a:t>Sopivuus iäkkäille (Lääke 75+)</a:t>
            </a:r>
          </a:p>
          <a:p>
            <a:pPr marL="342900" indent="-342900">
              <a:buFontTx/>
              <a:buChar char="-"/>
            </a:pPr>
            <a:r>
              <a:rPr lang="fi-FI" dirty="0"/>
              <a:t>Schengen-tieto</a:t>
            </a:r>
          </a:p>
          <a:p>
            <a:pPr marL="342900" indent="-342900">
              <a:buFontTx/>
              <a:buChar char="-"/>
            </a:pPr>
            <a:r>
              <a:rPr lang="fi-FI" dirty="0"/>
              <a:t>Substituutioryhmä jne.</a:t>
            </a:r>
          </a:p>
          <a:p>
            <a:pPr marL="342900" indent="-342900">
              <a:buFontTx/>
              <a:buChar char="-"/>
            </a:pPr>
            <a:endParaRPr lang="fi-FI" dirty="0"/>
          </a:p>
        </p:txBody>
      </p:sp>
      <p:pic>
        <p:nvPicPr>
          <p:cNvPr id="8" name="Picture 7" descr="Esimerkkejä, miten lääke tulisi ottaa">
            <a:extLst>
              <a:ext uri="{FF2B5EF4-FFF2-40B4-BE49-F238E27FC236}">
                <a16:creationId xmlns:a16="http://schemas.microsoft.com/office/drawing/2014/main" id="{0A390E39-6481-2737-D2AF-D910085A8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283" y="3514725"/>
            <a:ext cx="1790700" cy="177165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656CB-829A-E427-0FCA-94010D4403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Anu Pusa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4356D-71A1-E19D-4573-F3343CE9E9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BF5405-1B2C-4DFE-8697-9C397AFACDF1}" type="datetime1">
              <a:rPr lang="fi-FI" smtClean="0"/>
              <a:t>25.11.2022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128331"/>
      </p:ext>
    </p:extLst>
  </p:cSld>
  <p:clrMapOvr>
    <a:masterClrMapping/>
  </p:clrMapOvr>
</p:sld>
</file>

<file path=ppt/theme/theme1.xml><?xml version="1.0" encoding="utf-8"?>
<a:theme xmlns:a="http://schemas.openxmlformats.org/drawingml/2006/main" name="Fimea">
  <a:themeElements>
    <a:clrScheme name="Fimea">
      <a:dk1>
        <a:sysClr val="windowText" lastClr="000000"/>
      </a:dk1>
      <a:lt1>
        <a:sysClr val="window" lastClr="FFFFFF"/>
      </a:lt1>
      <a:dk2>
        <a:srgbClr val="21578A"/>
      </a:dk2>
      <a:lt2>
        <a:srgbClr val="E7E6E6"/>
      </a:lt2>
      <a:accent1>
        <a:srgbClr val="4E79A1"/>
      </a:accent1>
      <a:accent2>
        <a:srgbClr val="4DC9C3"/>
      </a:accent2>
      <a:accent3>
        <a:srgbClr val="B7E085"/>
      </a:accent3>
      <a:accent4>
        <a:srgbClr val="79B5E7"/>
      </a:accent4>
      <a:accent5>
        <a:srgbClr val="84579E"/>
      </a:accent5>
      <a:accent6>
        <a:srgbClr val="5E6A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mea ppt_FI.pptx" id="{17590808-CE3A-4431-99AC-08326263769A}" vid="{7BBFB478-0151-448B-9205-878BB82AB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Fimea ppt_FI</Template>
  <TotalTime>402</TotalTime>
  <Words>672</Words>
  <Application>Microsoft Office PowerPoint</Application>
  <PresentationFormat>Laajakuva</PresentationFormat>
  <Paragraphs>106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6" baseType="lpstr">
      <vt:lpstr>Arial</vt:lpstr>
      <vt:lpstr>Calibri</vt:lpstr>
      <vt:lpstr>Fimea</vt:lpstr>
      <vt:lpstr>Lääkepakkausmerkinnät</vt:lpstr>
      <vt:lpstr>Lääkepakkauksen myyntipäällysmerkinnät 1/6</vt:lpstr>
      <vt:lpstr>Lääkepakkauksen myyntipäällysmerkinnät 2/6</vt:lpstr>
      <vt:lpstr>Lääkepakkauksen myyntipäällysmerkinnät 3/6</vt:lpstr>
      <vt:lpstr>Lääkepakkauksen myyntipäällysmerkinnät 4/6</vt:lpstr>
      <vt:lpstr>Lääkepakkauksen myyntipäällysmerkinnät 5/6</vt:lpstr>
      <vt:lpstr>Lääkepakkauksen myyntipäällysmerkinnät 6/6</vt:lpstr>
      <vt:lpstr>Pakkausseloste</vt:lpstr>
      <vt:lpstr>Lääkehaku</vt:lpstr>
      <vt:lpstr>Pakkausselosteen poisjättö pakkauksesta </vt:lpstr>
      <vt:lpstr>Myyntipäällysmerkinnät, pakkausseloste  – ja saatavuusasiat</vt:lpstr>
      <vt:lpstr>Myyntipäällysmerkinnät tai pakkausseloste, palautetta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Pusa Anu</dc:creator>
  <cp:lastModifiedBy>Similä Elsi</cp:lastModifiedBy>
  <cp:revision>8</cp:revision>
  <dcterms:created xsi:type="dcterms:W3CDTF">2022-11-21T09:57:35Z</dcterms:created>
  <dcterms:modified xsi:type="dcterms:W3CDTF">2022-11-25T12:34:03Z</dcterms:modified>
</cp:coreProperties>
</file>