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8" r:id="rId2"/>
    <p:sldMasterId id="2147483719" r:id="rId3"/>
  </p:sldMasterIdLst>
  <p:notesMasterIdLst>
    <p:notesMasterId r:id="rId19"/>
  </p:notesMasterIdLst>
  <p:handoutMasterIdLst>
    <p:handoutMasterId r:id="rId20"/>
  </p:handoutMasterIdLst>
  <p:sldIdLst>
    <p:sldId id="263" r:id="rId4"/>
    <p:sldId id="365" r:id="rId5"/>
    <p:sldId id="257" r:id="rId6"/>
    <p:sldId id="323" r:id="rId7"/>
    <p:sldId id="414" r:id="rId8"/>
    <p:sldId id="334" r:id="rId9"/>
    <p:sldId id="415" r:id="rId10"/>
    <p:sldId id="349" r:id="rId11"/>
    <p:sldId id="961" r:id="rId12"/>
    <p:sldId id="258" r:id="rId13"/>
    <p:sldId id="413" r:id="rId14"/>
    <p:sldId id="272" r:id="rId15"/>
    <p:sldId id="353" r:id="rId16"/>
    <p:sldId id="262" r:id="rId17"/>
    <p:sldId id="261" r:id="rId1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3E9A1-9E47-6338-4C21-9088E43B231F}" name="Milja" initials="M" userId="S::Milja.Piispanen@fimea.fi::be93cdd6-652b-4832-9c29-082e71548d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78A"/>
    <a:srgbClr val="5E6A71"/>
    <a:srgbClr val="C5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78266" autoAdjust="0"/>
  </p:normalViewPr>
  <p:slideViewPr>
    <p:cSldViewPr snapToGrid="0">
      <p:cViewPr varScale="1">
        <p:scale>
          <a:sx n="67" d="100"/>
          <a:sy n="67" d="100"/>
        </p:scale>
        <p:origin x="1157" y="58"/>
      </p:cViewPr>
      <p:guideLst/>
    </p:cSldViewPr>
  </p:slideViewPr>
  <p:outlineViewPr>
    <p:cViewPr>
      <p:scale>
        <a:sx n="33" d="100"/>
        <a:sy n="33" d="100"/>
      </p:scale>
      <p:origin x="0" y="-4277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E394A-AAB0-442C-B227-4A46A42132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DC15A3-DA69-483F-B745-57AA60EF192D}">
      <dgm:prSet phldrT="[Text]" custT="1"/>
      <dgm:spPr/>
      <dgm:t>
        <a:bodyPr/>
        <a:lstStyle/>
        <a:p>
          <a:r>
            <a:rPr lang="fi-FI" sz="2000" dirty="0"/>
            <a:t>Tietoon perustuva toiminta</a:t>
          </a:r>
        </a:p>
      </dgm:t>
    </dgm:pt>
    <dgm:pt modelId="{4C29FAB4-8DC1-4ED9-9FB2-94A55001EEB8}" type="parTrans" cxnId="{1C8B9C67-3D7F-48C1-98AB-496FF885ACAC}">
      <dgm:prSet/>
      <dgm:spPr/>
      <dgm:t>
        <a:bodyPr/>
        <a:lstStyle/>
        <a:p>
          <a:endParaRPr lang="fi-FI" sz="1400"/>
        </a:p>
      </dgm:t>
    </dgm:pt>
    <dgm:pt modelId="{2AC86E81-8562-40A0-87AD-4071BFA90D13}" type="sibTrans" cxnId="{1C8B9C67-3D7F-48C1-98AB-496FF885ACAC}">
      <dgm:prSet/>
      <dgm:spPr/>
      <dgm:t>
        <a:bodyPr/>
        <a:lstStyle/>
        <a:p>
          <a:endParaRPr lang="fi-FI" sz="1400"/>
        </a:p>
      </dgm:t>
    </dgm:pt>
    <dgm:pt modelId="{E8C776A3-A29A-43D0-B06D-50BEFE98ED16}">
      <dgm:prSet phldrT="[Text]" custT="1"/>
      <dgm:spPr/>
      <dgm:t>
        <a:bodyPr/>
        <a:lstStyle/>
        <a:p>
          <a:r>
            <a:rPr lang="fi-FI" sz="2000" dirty="0"/>
            <a:t>Osaaminen</a:t>
          </a:r>
        </a:p>
      </dgm:t>
    </dgm:pt>
    <dgm:pt modelId="{EA17575F-8D0B-47EB-90F9-D148FCF6A51E}" type="parTrans" cxnId="{E61E76F2-81EC-4816-9649-5433C486E27B}">
      <dgm:prSet/>
      <dgm:spPr/>
      <dgm:t>
        <a:bodyPr/>
        <a:lstStyle/>
        <a:p>
          <a:endParaRPr lang="fi-FI" sz="1400"/>
        </a:p>
      </dgm:t>
    </dgm:pt>
    <dgm:pt modelId="{610C171D-B81A-4CFE-8781-3B3C8F6A0CEA}" type="sibTrans" cxnId="{E61E76F2-81EC-4816-9649-5433C486E27B}">
      <dgm:prSet/>
      <dgm:spPr/>
      <dgm:t>
        <a:bodyPr/>
        <a:lstStyle/>
        <a:p>
          <a:endParaRPr lang="fi-FI" sz="1400"/>
        </a:p>
      </dgm:t>
    </dgm:pt>
    <dgm:pt modelId="{237C8C81-D0DE-4022-97A9-E5937F6E239A}">
      <dgm:prSet phldrT="[Text]" custT="1"/>
      <dgm:spPr/>
      <dgm:t>
        <a:bodyPr/>
        <a:lstStyle/>
        <a:p>
          <a:r>
            <a:rPr lang="fi-FI" sz="2000" dirty="0"/>
            <a:t>Informaatio / tieto</a:t>
          </a:r>
        </a:p>
      </dgm:t>
    </dgm:pt>
    <dgm:pt modelId="{24621746-81D5-4D1C-8771-DD79AF65C1DA}" type="parTrans" cxnId="{73D0FC4A-3280-47C2-9AA4-76BC0DEBCAB4}">
      <dgm:prSet/>
      <dgm:spPr/>
      <dgm:t>
        <a:bodyPr/>
        <a:lstStyle/>
        <a:p>
          <a:endParaRPr lang="fi-FI" sz="1400"/>
        </a:p>
      </dgm:t>
    </dgm:pt>
    <dgm:pt modelId="{F92CA7E0-4E34-4668-8B8A-4EFA53A63B69}" type="sibTrans" cxnId="{73D0FC4A-3280-47C2-9AA4-76BC0DEBCAB4}">
      <dgm:prSet/>
      <dgm:spPr/>
      <dgm:t>
        <a:bodyPr/>
        <a:lstStyle/>
        <a:p>
          <a:endParaRPr lang="fi-FI" sz="1400"/>
        </a:p>
      </dgm:t>
    </dgm:pt>
    <dgm:pt modelId="{3134FD38-EAD4-4A05-9A29-CA22A9D37E20}">
      <dgm:prSet custT="1"/>
      <dgm:spPr/>
      <dgm:t>
        <a:bodyPr/>
        <a:lstStyle/>
        <a:p>
          <a:r>
            <a:rPr lang="fi-FI" sz="2000" dirty="0"/>
            <a:t>Data</a:t>
          </a:r>
        </a:p>
      </dgm:t>
    </dgm:pt>
    <dgm:pt modelId="{2ACC004D-42BB-4EFB-B035-3DA60E7AB762}" type="parTrans" cxnId="{ECA40A66-9BB7-46E0-82FE-7DC963505C98}">
      <dgm:prSet/>
      <dgm:spPr/>
      <dgm:t>
        <a:bodyPr/>
        <a:lstStyle/>
        <a:p>
          <a:endParaRPr lang="fi-FI" sz="1400"/>
        </a:p>
      </dgm:t>
    </dgm:pt>
    <dgm:pt modelId="{41ECFFBF-1A4E-46D1-B401-2F64C800F7F0}" type="sibTrans" cxnId="{ECA40A66-9BB7-46E0-82FE-7DC963505C98}">
      <dgm:prSet/>
      <dgm:spPr/>
      <dgm:t>
        <a:bodyPr/>
        <a:lstStyle/>
        <a:p>
          <a:endParaRPr lang="fi-FI" sz="1400"/>
        </a:p>
      </dgm:t>
    </dgm:pt>
    <dgm:pt modelId="{84F8307A-CA75-47EB-8B3F-223CB9119E3F}" type="pres">
      <dgm:prSet presAssocID="{628E394A-AAB0-442C-B227-4A46A42132F7}" presName="compositeShape" presStyleCnt="0">
        <dgm:presLayoutVars>
          <dgm:dir/>
          <dgm:resizeHandles/>
        </dgm:presLayoutVars>
      </dgm:prSet>
      <dgm:spPr/>
    </dgm:pt>
    <dgm:pt modelId="{15888F17-30F8-4A95-8684-B12EBFEE6761}" type="pres">
      <dgm:prSet presAssocID="{628E394A-AAB0-442C-B227-4A46A42132F7}" presName="pyramid" presStyleLbl="node1" presStyleIdx="0" presStyleCnt="1" custLinFactNeighborY="7377"/>
      <dgm:spPr>
        <a:solidFill>
          <a:srgbClr val="21578A"/>
        </a:solidFill>
      </dgm:spPr>
    </dgm:pt>
    <dgm:pt modelId="{1B2A29D1-B5D4-4294-A155-C27A4F860671}" type="pres">
      <dgm:prSet presAssocID="{628E394A-AAB0-442C-B227-4A46A42132F7}" presName="theList" presStyleCnt="0"/>
      <dgm:spPr/>
    </dgm:pt>
    <dgm:pt modelId="{1EE272D2-39BE-42D0-98B8-73AE531FCB7A}" type="pres">
      <dgm:prSet presAssocID="{66DC15A3-DA69-483F-B745-57AA60EF192D}" presName="aNode" presStyleLbl="fgAcc1" presStyleIdx="0" presStyleCnt="4">
        <dgm:presLayoutVars>
          <dgm:bulletEnabled val="1"/>
        </dgm:presLayoutVars>
      </dgm:prSet>
      <dgm:spPr/>
    </dgm:pt>
    <dgm:pt modelId="{049846F4-90FA-44B5-9EAB-FE65625AF71A}" type="pres">
      <dgm:prSet presAssocID="{66DC15A3-DA69-483F-B745-57AA60EF192D}" presName="aSpace" presStyleCnt="0"/>
      <dgm:spPr/>
    </dgm:pt>
    <dgm:pt modelId="{1F89FB0B-AC75-4435-A6BA-B88AD5F08F07}" type="pres">
      <dgm:prSet presAssocID="{E8C776A3-A29A-43D0-B06D-50BEFE98ED16}" presName="aNode" presStyleLbl="fgAcc1" presStyleIdx="1" presStyleCnt="4">
        <dgm:presLayoutVars>
          <dgm:bulletEnabled val="1"/>
        </dgm:presLayoutVars>
      </dgm:prSet>
      <dgm:spPr/>
    </dgm:pt>
    <dgm:pt modelId="{B30865C8-8DCF-42DB-AF02-70496DCA5D90}" type="pres">
      <dgm:prSet presAssocID="{E8C776A3-A29A-43D0-B06D-50BEFE98ED16}" presName="aSpace" presStyleCnt="0"/>
      <dgm:spPr/>
    </dgm:pt>
    <dgm:pt modelId="{CDB792F9-B6BB-4EE8-855A-BDC906858C8B}" type="pres">
      <dgm:prSet presAssocID="{237C8C81-D0DE-4022-97A9-E5937F6E239A}" presName="aNode" presStyleLbl="fgAcc1" presStyleIdx="2" presStyleCnt="4">
        <dgm:presLayoutVars>
          <dgm:bulletEnabled val="1"/>
        </dgm:presLayoutVars>
      </dgm:prSet>
      <dgm:spPr/>
    </dgm:pt>
    <dgm:pt modelId="{A797CA8E-019D-4A29-87DD-9AFFF84CB4F2}" type="pres">
      <dgm:prSet presAssocID="{237C8C81-D0DE-4022-97A9-E5937F6E239A}" presName="aSpace" presStyleCnt="0"/>
      <dgm:spPr/>
    </dgm:pt>
    <dgm:pt modelId="{B15E1E74-0F98-4D3C-BAE8-BB0AA3F1CEE9}" type="pres">
      <dgm:prSet presAssocID="{3134FD38-EAD4-4A05-9A29-CA22A9D37E20}" presName="aNode" presStyleLbl="fgAcc1" presStyleIdx="3" presStyleCnt="4">
        <dgm:presLayoutVars>
          <dgm:bulletEnabled val="1"/>
        </dgm:presLayoutVars>
      </dgm:prSet>
      <dgm:spPr/>
    </dgm:pt>
    <dgm:pt modelId="{7DB51918-65DF-4A3E-AB96-1B30566A9E51}" type="pres">
      <dgm:prSet presAssocID="{3134FD38-EAD4-4A05-9A29-CA22A9D37E20}" presName="aSpace" presStyleCnt="0"/>
      <dgm:spPr/>
    </dgm:pt>
  </dgm:ptLst>
  <dgm:cxnLst>
    <dgm:cxn modelId="{8AD22D34-394C-4BDF-B68D-A3325F61676A}" type="presOf" srcId="{237C8C81-D0DE-4022-97A9-E5937F6E239A}" destId="{CDB792F9-B6BB-4EE8-855A-BDC906858C8B}" srcOrd="0" destOrd="0" presId="urn:microsoft.com/office/officeart/2005/8/layout/pyramid2"/>
    <dgm:cxn modelId="{ECA40A66-9BB7-46E0-82FE-7DC963505C98}" srcId="{628E394A-AAB0-442C-B227-4A46A42132F7}" destId="{3134FD38-EAD4-4A05-9A29-CA22A9D37E20}" srcOrd="3" destOrd="0" parTransId="{2ACC004D-42BB-4EFB-B035-3DA60E7AB762}" sibTransId="{41ECFFBF-1A4E-46D1-B401-2F64C800F7F0}"/>
    <dgm:cxn modelId="{1C8B9C67-3D7F-48C1-98AB-496FF885ACAC}" srcId="{628E394A-AAB0-442C-B227-4A46A42132F7}" destId="{66DC15A3-DA69-483F-B745-57AA60EF192D}" srcOrd="0" destOrd="0" parTransId="{4C29FAB4-8DC1-4ED9-9FB2-94A55001EEB8}" sibTransId="{2AC86E81-8562-40A0-87AD-4071BFA90D13}"/>
    <dgm:cxn modelId="{73D0FC4A-3280-47C2-9AA4-76BC0DEBCAB4}" srcId="{628E394A-AAB0-442C-B227-4A46A42132F7}" destId="{237C8C81-D0DE-4022-97A9-E5937F6E239A}" srcOrd="2" destOrd="0" parTransId="{24621746-81D5-4D1C-8771-DD79AF65C1DA}" sibTransId="{F92CA7E0-4E34-4668-8B8A-4EFA53A63B69}"/>
    <dgm:cxn modelId="{26B7E64D-7B98-43E9-819D-98B8DCCF1B37}" type="presOf" srcId="{66DC15A3-DA69-483F-B745-57AA60EF192D}" destId="{1EE272D2-39BE-42D0-98B8-73AE531FCB7A}" srcOrd="0" destOrd="0" presId="urn:microsoft.com/office/officeart/2005/8/layout/pyramid2"/>
    <dgm:cxn modelId="{0BE9ABA3-86FD-4AA1-95D7-724F9B51F90D}" type="presOf" srcId="{3134FD38-EAD4-4A05-9A29-CA22A9D37E20}" destId="{B15E1E74-0F98-4D3C-BAE8-BB0AA3F1CEE9}" srcOrd="0" destOrd="0" presId="urn:microsoft.com/office/officeart/2005/8/layout/pyramid2"/>
    <dgm:cxn modelId="{DF701ABB-4F22-480A-86E3-38CAC897EFCC}" type="presOf" srcId="{628E394A-AAB0-442C-B227-4A46A42132F7}" destId="{84F8307A-CA75-47EB-8B3F-223CB9119E3F}" srcOrd="0" destOrd="0" presId="urn:microsoft.com/office/officeart/2005/8/layout/pyramid2"/>
    <dgm:cxn modelId="{515B22D3-E93F-4585-A7F6-2237E53D3D29}" type="presOf" srcId="{E8C776A3-A29A-43D0-B06D-50BEFE98ED16}" destId="{1F89FB0B-AC75-4435-A6BA-B88AD5F08F07}" srcOrd="0" destOrd="0" presId="urn:microsoft.com/office/officeart/2005/8/layout/pyramid2"/>
    <dgm:cxn modelId="{E61E76F2-81EC-4816-9649-5433C486E27B}" srcId="{628E394A-AAB0-442C-B227-4A46A42132F7}" destId="{E8C776A3-A29A-43D0-B06D-50BEFE98ED16}" srcOrd="1" destOrd="0" parTransId="{EA17575F-8D0B-47EB-90F9-D148FCF6A51E}" sibTransId="{610C171D-B81A-4CFE-8781-3B3C8F6A0CEA}"/>
    <dgm:cxn modelId="{0AC9C617-624F-41F7-B71A-28939B96BA58}" type="presParOf" srcId="{84F8307A-CA75-47EB-8B3F-223CB9119E3F}" destId="{15888F17-30F8-4A95-8684-B12EBFEE6761}" srcOrd="0" destOrd="0" presId="urn:microsoft.com/office/officeart/2005/8/layout/pyramid2"/>
    <dgm:cxn modelId="{F8A71BF5-C3A0-4C68-B4E4-E2828A31E4CF}" type="presParOf" srcId="{84F8307A-CA75-47EB-8B3F-223CB9119E3F}" destId="{1B2A29D1-B5D4-4294-A155-C27A4F860671}" srcOrd="1" destOrd="0" presId="urn:microsoft.com/office/officeart/2005/8/layout/pyramid2"/>
    <dgm:cxn modelId="{446A6DC9-CE71-47CE-A245-C2B3DCA3A8C6}" type="presParOf" srcId="{1B2A29D1-B5D4-4294-A155-C27A4F860671}" destId="{1EE272D2-39BE-42D0-98B8-73AE531FCB7A}" srcOrd="0" destOrd="0" presId="urn:microsoft.com/office/officeart/2005/8/layout/pyramid2"/>
    <dgm:cxn modelId="{5982E58B-4DDC-4F80-A0EE-71395DE0D8B3}" type="presParOf" srcId="{1B2A29D1-B5D4-4294-A155-C27A4F860671}" destId="{049846F4-90FA-44B5-9EAB-FE65625AF71A}" srcOrd="1" destOrd="0" presId="urn:microsoft.com/office/officeart/2005/8/layout/pyramid2"/>
    <dgm:cxn modelId="{8C3B0514-3D7F-47F8-BF33-0646D2DF3CB7}" type="presParOf" srcId="{1B2A29D1-B5D4-4294-A155-C27A4F860671}" destId="{1F89FB0B-AC75-4435-A6BA-B88AD5F08F07}" srcOrd="2" destOrd="0" presId="urn:microsoft.com/office/officeart/2005/8/layout/pyramid2"/>
    <dgm:cxn modelId="{A784C254-25F3-4108-B0B3-2F374AF44297}" type="presParOf" srcId="{1B2A29D1-B5D4-4294-A155-C27A4F860671}" destId="{B30865C8-8DCF-42DB-AF02-70496DCA5D90}" srcOrd="3" destOrd="0" presId="urn:microsoft.com/office/officeart/2005/8/layout/pyramid2"/>
    <dgm:cxn modelId="{7AFD3381-D151-44AA-9906-6676FA202753}" type="presParOf" srcId="{1B2A29D1-B5D4-4294-A155-C27A4F860671}" destId="{CDB792F9-B6BB-4EE8-855A-BDC906858C8B}" srcOrd="4" destOrd="0" presId="urn:microsoft.com/office/officeart/2005/8/layout/pyramid2"/>
    <dgm:cxn modelId="{7662DBE4-DA8A-4984-BDB8-E1AD79813E80}" type="presParOf" srcId="{1B2A29D1-B5D4-4294-A155-C27A4F860671}" destId="{A797CA8E-019D-4A29-87DD-9AFFF84CB4F2}" srcOrd="5" destOrd="0" presId="urn:microsoft.com/office/officeart/2005/8/layout/pyramid2"/>
    <dgm:cxn modelId="{B65FC457-CD68-420B-9F57-2D58B3B258FA}" type="presParOf" srcId="{1B2A29D1-B5D4-4294-A155-C27A4F860671}" destId="{B15E1E74-0F98-4D3C-BAE8-BB0AA3F1CEE9}" srcOrd="6" destOrd="0" presId="urn:microsoft.com/office/officeart/2005/8/layout/pyramid2"/>
    <dgm:cxn modelId="{FF9450B0-27BB-4E39-B9A5-FEABE4A3D289}" type="presParOf" srcId="{1B2A29D1-B5D4-4294-A155-C27A4F860671}" destId="{7DB51918-65DF-4A3E-AB96-1B30566A9E51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88F17-30F8-4A95-8684-B12EBFEE6761}">
      <dsp:nvSpPr>
        <dsp:cNvPr id="0" name=""/>
        <dsp:cNvSpPr/>
      </dsp:nvSpPr>
      <dsp:spPr>
        <a:xfrm>
          <a:off x="1255780" y="0"/>
          <a:ext cx="4450340" cy="4450340"/>
        </a:xfrm>
        <a:prstGeom prst="triangle">
          <a:avLst/>
        </a:prstGeom>
        <a:solidFill>
          <a:srgbClr val="2157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272D2-39BE-42D0-98B8-73AE531FCB7A}">
      <dsp:nvSpPr>
        <dsp:cNvPr id="0" name=""/>
        <dsp:cNvSpPr/>
      </dsp:nvSpPr>
      <dsp:spPr>
        <a:xfrm>
          <a:off x="3480950" y="445468"/>
          <a:ext cx="2892721" cy="7909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Tietoon perustuva toiminta</a:t>
          </a:r>
        </a:p>
      </dsp:txBody>
      <dsp:txXfrm>
        <a:off x="3519562" y="484080"/>
        <a:ext cx="2815497" cy="713754"/>
      </dsp:txXfrm>
    </dsp:sp>
    <dsp:sp modelId="{1F89FB0B-AC75-4435-A6BA-B88AD5F08F07}">
      <dsp:nvSpPr>
        <dsp:cNvPr id="0" name=""/>
        <dsp:cNvSpPr/>
      </dsp:nvSpPr>
      <dsp:spPr>
        <a:xfrm>
          <a:off x="3480950" y="1335319"/>
          <a:ext cx="2892721" cy="7909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Osaaminen</a:t>
          </a:r>
        </a:p>
      </dsp:txBody>
      <dsp:txXfrm>
        <a:off x="3519562" y="1373931"/>
        <a:ext cx="2815497" cy="713754"/>
      </dsp:txXfrm>
    </dsp:sp>
    <dsp:sp modelId="{CDB792F9-B6BB-4EE8-855A-BDC906858C8B}">
      <dsp:nvSpPr>
        <dsp:cNvPr id="0" name=""/>
        <dsp:cNvSpPr/>
      </dsp:nvSpPr>
      <dsp:spPr>
        <a:xfrm>
          <a:off x="3480950" y="2225170"/>
          <a:ext cx="2892721" cy="7909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Informaatio / tieto</a:t>
          </a:r>
        </a:p>
      </dsp:txBody>
      <dsp:txXfrm>
        <a:off x="3519562" y="2263782"/>
        <a:ext cx="2815497" cy="713754"/>
      </dsp:txXfrm>
    </dsp:sp>
    <dsp:sp modelId="{B15E1E74-0F98-4D3C-BAE8-BB0AA3F1CEE9}">
      <dsp:nvSpPr>
        <dsp:cNvPr id="0" name=""/>
        <dsp:cNvSpPr/>
      </dsp:nvSpPr>
      <dsp:spPr>
        <a:xfrm>
          <a:off x="3480950" y="3115020"/>
          <a:ext cx="2892721" cy="7909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Data</a:t>
          </a:r>
        </a:p>
      </dsp:txBody>
      <dsp:txXfrm>
        <a:off x="3519562" y="3153632"/>
        <a:ext cx="2815497" cy="713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65E91A-1FF1-4F2D-A6B7-09FF01705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ADDD8-0323-4200-B9F5-870E2489D1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A810-D79E-4D82-9FDD-3B615398F8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25B4A-CE65-447F-800B-D3099C454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1C853-C9D0-4423-AC6E-E2EB19FAD8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BCB7D-6359-45EB-B2A6-7C486E609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6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7F1F-A882-4AB9-A5D5-91892A67A8FE}" type="datetimeFigureOut">
              <a:rPr lang="en-FI" smtClean="0"/>
              <a:t>11/24/2022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519A-7AAE-4CF1-8CC8-6748A655074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597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14:45 – 15:30: Piia ja Tiina</a:t>
            </a:r>
          </a:p>
          <a:p>
            <a:r>
              <a:rPr lang="fi-FI" dirty="0"/>
              <a:t>15:30 – 15:50: yhteinen keskustelu aiheesta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017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https://julkaisut.valtioneuvosto.fi/bitstream/handle/10024/161167/STM_Rap_44_2018_Mihin_reaalimaailman_dataa_tarvitaan.pdf?sequence=1&amp;isAllowed=y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15BA-1A23-D947-9DBA-49FB488C97D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29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15BA-1A23-D947-9DBA-49FB488C97D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27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E15BA-1A23-D947-9DBA-49FB488C97D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39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825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DA66A4-72E5-45DD-85C3-7E6D2A0A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515" y="1384299"/>
            <a:ext cx="7734970" cy="1414464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D16575-DBAC-4846-B431-3A9C7F944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136" y="2935288"/>
            <a:ext cx="8457729" cy="92383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AFF3A78-A8AA-47D5-9D4D-094AE7929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7275" y="4051554"/>
            <a:ext cx="2457450" cy="67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Pvm.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1A03A-A8B0-41F0-AB74-635A1623B3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A5941-CA92-4C31-A9AE-5275DA16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52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AF49E-4591-9A48-8C26-07811A85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29.11.2022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727E1-70F4-F441-A512-427448FD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B88B-353C-AA4B-BB7C-844EF064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4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DA66A4-72E5-45DD-85C3-7E6D2A0A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515" y="1384299"/>
            <a:ext cx="7734970" cy="1414464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D16575-DBAC-4846-B431-3A9C7F944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136" y="2935288"/>
            <a:ext cx="8457729" cy="92383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AFF3A78-A8AA-47D5-9D4D-094AE7929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7275" y="4051554"/>
            <a:ext cx="2457450" cy="67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Pvm.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1A03A-A8B0-41F0-AB74-635A1623B3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84419D-8E13-4587-8A3D-DC1964428E9D}" type="datetime1">
              <a:rPr lang="fi-FI" smtClean="0"/>
              <a:t>24.11.2022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A5941-CA92-4C31-A9AE-5275DA16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21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47CDE-C379-40B6-AEDA-9FC9D09E16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E71ABC-AAD3-42DB-A4DC-6FA67171BFED}" type="datetime1">
              <a:rPr lang="fi-FI" smtClean="0"/>
              <a:t>24.11.2022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A0FEA-F0A5-422F-B1F7-5E57B5DAD3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033CA70-615F-4D4A-9472-1B4E5431D7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15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BD16EA-CB6E-4F36-BBB3-9DBE635752AC}" type="datetime1">
              <a:rPr lang="fi-FI" smtClean="0"/>
              <a:t>24.11.2022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87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99879"/>
            <a:ext cx="4819650" cy="3631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9471"/>
            <a:ext cx="4819650" cy="5639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9A05FD-8221-4652-8F7D-2C955D67E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5577" y="1489471"/>
            <a:ext cx="5181600" cy="434221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rgbClr val="21578A"/>
                </a:solidFill>
              </a:defRPr>
            </a:lvl1pPr>
            <a:lvl2pPr marL="6858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FE0A-FFB7-480B-ADE1-971847EE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B779A3-60AB-4088-BD7B-2E687C31D5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5FBC44-A48C-42B3-AE18-658364BAF521}" type="datetime1">
              <a:rPr lang="fi-FI" smtClean="0"/>
              <a:t>24.11.2022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8686B9-320D-4530-A428-8FF3B3FA71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BAB837-1D24-4402-8480-CAC59EDB6F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6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6471526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3B1B0-75F3-44CB-A14E-B8B107691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22464" y="422275"/>
            <a:ext cx="3964591" cy="51593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Kuvapaikka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13C295-8072-497C-9677-D79D1447C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6471526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1D845A-1234-4A73-9749-DE1A2F6C6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C1247B-BFE6-4222-9790-A52B52A47283}" type="datetime1">
              <a:rPr lang="fi-FI" smtClean="0"/>
              <a:t>24.11.2022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C2636D-A854-4AC7-97B9-B57A72D02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C5E3CD-AD21-4130-B49E-1CC56615CD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66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93493F-C1D1-43C5-852B-32D93F7EBB7A}" type="datetime1">
              <a:rPr lang="fi-FI" smtClean="0"/>
              <a:t>24.11.2022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F482A26-C3D5-4BA2-AD3D-9AA8B39A06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ED941329-8397-4491-B6E1-49472A62DC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7947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407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DC7FCF-C4E2-402E-93C2-1D3D80F1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049"/>
            <a:ext cx="9144000" cy="2767346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A4EBAD-5FDC-441D-BA19-A6B31F83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D00-A0A9-4FFD-B358-FDC30218B68B}" type="datetime1">
              <a:rPr lang="fi-FI" smtClean="0"/>
              <a:t>24.11.2022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E727A8-02FF-41B9-AA92-203450E8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405BF1-DD3D-4FE0-B17A-3222945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449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DC27-5169-43BA-8BE0-07F6121EA451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55188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FBFF-2BB2-40BB-815D-877D7FB744A8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71" y="363537"/>
            <a:ext cx="9331425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D86E45-3990-8C41-BC33-6BDA229D40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997075"/>
            <a:ext cx="12192000" cy="48609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1188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47CDE-C379-40B6-AEDA-9FC9D09E16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A0FEA-F0A5-422F-B1F7-5E57B5DAD3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033CA70-615F-4D4A-9472-1B4E5431D7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423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AF49E-4591-9A48-8C26-07811A85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F800-F254-4A2E-AD6E-657C986DBD38}" type="datetime1">
              <a:rPr lang="fi-FI" smtClean="0"/>
              <a:t>24.11.2022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727E1-70F4-F441-A512-427448FD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B88B-353C-AA4B-BB7C-844EF064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382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AF19-21EC-BE42-8CD4-9E35C5CD8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598" y="3342065"/>
            <a:ext cx="5791202" cy="1616318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BB34-7AEF-0D42-8FE0-766CC04D7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650" y="5404023"/>
            <a:ext cx="3490845" cy="827881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Myriad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0B4A3-34BF-3B42-84C8-671327FF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867-8992-46C6-93E2-4FF04D9A5B36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583-5CFE-9C4B-BC6A-360BC21F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421EC-ADD2-6543-90BA-45154B80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60C44A-8B8A-C64B-B282-B2E6A0BE6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3695" y="5404024"/>
            <a:ext cx="2160105" cy="82788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defRPr b="1" i="0"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0C3C31-B7EC-7844-8A10-E0462BAB2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9" y="636362"/>
            <a:ext cx="4886322" cy="5585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8FFFA5-D71B-9748-B0BA-D31C628A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557000" y="635000"/>
            <a:ext cx="635000" cy="558800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798E66B9-AF33-7F46-BF15-E6C6C09C8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13704" y="780019"/>
            <a:ext cx="2300963" cy="2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09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C17A-C13B-EA4B-A13F-D71D70E2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B130-477E-492A-9139-76431612424A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2B73A-2FF0-4A4E-928B-83ACA743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1960-CB85-5A4C-8D63-CDE4529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44825299-1CBC-8E49-8EA6-1AD20B4261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3404" y="640821"/>
            <a:ext cx="4860396" cy="5504804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727F43-1C8F-B34C-95DC-3285FA52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640821"/>
            <a:ext cx="5765526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7F56288-4DF8-1C44-A834-6C9DA451A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652" y="2365513"/>
            <a:ext cx="5765526" cy="3780112"/>
          </a:xfrm>
          <a:prstGeom prst="rect">
            <a:avLst/>
          </a:prstGeom>
        </p:spPr>
        <p:txBody>
          <a:bodyPr>
            <a:normAutofit/>
          </a:bodyPr>
          <a:lstStyle>
            <a:lvl1pPr marL="274638" indent="-274638">
              <a:lnSpc>
                <a:spcPct val="100000"/>
              </a:lnSpc>
              <a:spcBef>
                <a:spcPts val="0"/>
              </a:spcBef>
              <a:buClr>
                <a:srgbClr val="53565A"/>
              </a:buClr>
              <a:buFont typeface="Arial" panose="020B0604020202020204" pitchFamily="34" charset="0"/>
              <a:buChar char="•"/>
              <a:tabLst/>
              <a:defRPr sz="30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4AD0898-3F5B-174A-B937-25407F4E96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7998" y="437322"/>
            <a:ext cx="1082399" cy="1082399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06479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6BCC6-270D-3A4D-B2E2-7BA56A80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769" y="3886328"/>
            <a:ext cx="10787271" cy="19810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C17A-C13B-EA4B-A13F-D71D70E2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8E46-670E-4748-BBB7-7F1E1F0321FA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2B73A-2FF0-4A4E-928B-83ACA743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1960-CB85-5A4C-8D63-CDE4529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9102C7-DACE-EA43-979B-DADCB8F552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0368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21999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6BCC6-270D-3A4D-B2E2-7BA56A80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529" y="2063115"/>
            <a:ext cx="6564312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C17A-C13B-EA4B-A13F-D71D70E2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1103-F820-47E3-BE53-0C82ED65FAB6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2B73A-2FF0-4A4E-928B-83ACA743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1960-CB85-5A4C-8D63-CDE4529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A3E203-1029-D44A-99C7-E993FE8457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29" y="3820206"/>
            <a:ext cx="6564312" cy="12525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8D21BF8-F2EB-5947-A907-38C3241F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8651" y="1397654"/>
            <a:ext cx="4070991" cy="40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0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DC27-5169-43BA-8BE0-07F6121EA451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50221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C2B74-5380-1D42-B8B4-5220FCC223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6100" y="1825625"/>
            <a:ext cx="5256213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B2B32-9E63-1B46-A1A3-79427135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C2E-E5AA-4C35-A2B6-72B12A7BB77D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F580E7-BB1C-1D49-A3CF-7CD1DBB0C7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4413" y="1825625"/>
            <a:ext cx="5259387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1191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C2B74-5380-1D42-B8B4-5220FCC223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6100" y="1825625"/>
            <a:ext cx="5259387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B2B32-9E63-1B46-A1A3-79427135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5"/>
            <a:ext cx="9679743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9FA4-EC9F-45B7-AEE4-CC9F61BD8E69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D815D6-5497-F04E-8A79-7628C007DC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4413" y="1825625"/>
            <a:ext cx="5259387" cy="432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65264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5C684-7AC9-ED43-B448-F5920351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67B-E612-4D12-BA48-36E87F4E18C4}" type="datetime1">
              <a:rPr lang="fi-FI" smtClean="0"/>
              <a:t>24.11.2022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ADB1B-39C6-774B-BBCF-17B9E8A8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10F23-E718-A648-8574-9CCFF5C9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49495B-9441-1B47-BE43-E3F25B5E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2" y="365124"/>
            <a:ext cx="4550227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937AF5-84C7-1D47-A241-1F1E34DA7B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8878" y="0"/>
            <a:ext cx="5725886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9F540-8024-5145-97FC-BB923D7814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9802" y="1825625"/>
            <a:ext cx="5333998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75823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0C9030-3BCE-4A41-BFEB-070A48CF075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7688" y="1826255"/>
            <a:ext cx="3381887" cy="4320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F229-3F72-4A80-9B36-FC97228DAF94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71" y="365124"/>
            <a:ext cx="9331425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4DB7C0-E531-734B-9056-1CD73BAD244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41885" y="1825625"/>
            <a:ext cx="3381887" cy="4320000"/>
          </a:xfrm>
          <a:noFill/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9D533FA-5F8C-4946-9906-7EC87BB29C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71913" y="1825625"/>
            <a:ext cx="3381887" cy="4320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7909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955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FBFF-2BB2-40BB-815D-877D7FB744A8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71" y="363537"/>
            <a:ext cx="9331425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D86E45-3990-8C41-BC33-6BDA229D40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997075"/>
            <a:ext cx="12192000" cy="48609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31429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63E5C31-2334-524E-8E33-9C7D15606053}"/>
              </a:ext>
            </a:extLst>
          </p:cNvPr>
          <p:cNvSpPr/>
          <p:nvPr userDrawn="1"/>
        </p:nvSpPr>
        <p:spPr>
          <a:xfrm>
            <a:off x="546652" y="711821"/>
            <a:ext cx="10521841" cy="508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487-F32F-4F65-9220-9565AD2F30A0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69" y="823981"/>
            <a:ext cx="9331425" cy="35987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176F6A-01A6-934C-8D67-45342515AD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6652" y="1700213"/>
            <a:ext cx="10807148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D2AF91DE-F1F2-C648-8839-8281FD2DD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7998" y="437322"/>
            <a:ext cx="1082399" cy="1082399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147225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652" y="6356350"/>
            <a:ext cx="2743200" cy="365125"/>
          </a:xfrm>
        </p:spPr>
        <p:txBody>
          <a:bodyPr/>
          <a:lstStyle/>
          <a:p>
            <a:fld id="{9AC6C6E9-5CE0-4B9B-A00D-1EB5BF1E1DBB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2367278"/>
            <a:ext cx="4227129" cy="80432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FA8AB-BB8B-FC4A-AF5D-635FF05DC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491783"/>
            <a:ext cx="1415429" cy="1415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52BF82-C81F-0C4A-A82D-82CB307EC7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784230" y="2809622"/>
            <a:ext cx="5803898" cy="288975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D9336C4-E310-BA4B-A124-ED4F9F01C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652" y="4137706"/>
            <a:ext cx="4246562" cy="1252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12D131F-40A5-7E4C-BE29-21F2CD793E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652" y="3393375"/>
            <a:ext cx="4246562" cy="46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FFDB904-AAFE-B246-99E3-E5C227AF87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7749" y="743884"/>
            <a:ext cx="2576514" cy="911225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259265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7DA5-A0C9-1546-A846-5A051283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365125"/>
            <a:ext cx="9877508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28CF5-6F1F-A342-BE32-9924394E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8E04-BA8C-4AB0-B92C-5C0CFA18E056}" type="datetime1">
              <a:rPr lang="fi-FI" smtClean="0"/>
              <a:t>24.11.2022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B1B62-A26C-204B-8676-FD624DF0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ACD7A-47DF-2543-9E2E-F30E90C7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704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AF49E-4591-9A48-8C26-07811A85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F800-F254-4A2E-AD6E-657C986DBD38}" type="datetime1">
              <a:rPr lang="fi-FI" smtClean="0"/>
              <a:t>24.11.2022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727E1-70F4-F441-A512-427448FD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B88B-353C-AA4B-BB7C-844EF064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90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99879"/>
            <a:ext cx="4819650" cy="3631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9471"/>
            <a:ext cx="4819650" cy="5639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9A05FD-8221-4652-8F7D-2C955D67E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5577" y="1489471"/>
            <a:ext cx="5181600" cy="434221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rgbClr val="21578A"/>
                </a:solidFill>
              </a:defRPr>
            </a:lvl1pPr>
            <a:lvl2pPr marL="6858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FE0A-FFB7-480B-ADE1-971847EE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B779A3-60AB-4088-BD7B-2E687C31D5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8686B9-320D-4530-A428-8FF3B3FA71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BAB837-1D24-4402-8480-CAC59EDB6F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6471526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3B1B0-75F3-44CB-A14E-B8B107691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22464" y="422275"/>
            <a:ext cx="3964591" cy="51593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Kuvapaikka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13C295-8072-497C-9677-D79D1447C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6471526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1D845A-1234-4A73-9749-DE1A2F6C6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C2636D-A854-4AC7-97B9-B57A72D02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C5E3CD-AD21-4130-B49E-1CC56615CD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F482A26-C3D5-4BA2-AD3D-9AA8B39A06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ED941329-8397-4491-B6E1-49472A62DC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7947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4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DC7FCF-C4E2-402E-93C2-1D3D80F1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049"/>
            <a:ext cx="9144000" cy="2767346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A4EBAD-5FDC-441D-BA19-A6B31F83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E727A8-02FF-41B9-AA92-203450E8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405BF1-DD3D-4FE0-B17A-3222945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3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29.11.2022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3275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29.11.2022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71" y="363537"/>
            <a:ext cx="9331425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D86E45-3990-8C41-BC33-6BDA229D40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997075"/>
            <a:ext cx="12192000" cy="48609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0747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03D2-AE65-4648-BE89-EF33AF3E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68F3-E952-4ABD-A1EC-33C174B1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82BC493-574D-4750-ADCF-F783039F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9983" y="6448091"/>
            <a:ext cx="893253" cy="26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D9D24F9-B41D-4941-BDC3-82796D60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6716" y="6434749"/>
            <a:ext cx="420540" cy="25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E6A71"/>
                </a:solidFill>
              </a:defRPr>
            </a:lvl1pPr>
          </a:lstStyle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88C5A93-D61A-488D-934B-7521575FB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2364" y="6315214"/>
            <a:ext cx="1932100" cy="25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en-GB"/>
              <a:t>Piia Rannanheimo</a:t>
            </a:r>
            <a:endParaRPr lang="en-GB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CEB7D7A-A5BD-45B4-BC2F-61CE0D7A9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3" r="80550"/>
          <a:stretch/>
        </p:blipFill>
        <p:spPr>
          <a:xfrm>
            <a:off x="1016" y="6150452"/>
            <a:ext cx="2370994" cy="70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7D8-3171-4EC5-9614-D2F64BA3A622}"/>
              </a:ext>
            </a:extLst>
          </p:cNvPr>
          <p:cNvSpPr txBox="1"/>
          <p:nvPr userDrawn="1"/>
        </p:nvSpPr>
        <p:spPr>
          <a:xfrm>
            <a:off x="8852364" y="6185441"/>
            <a:ext cx="2399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5E6A71"/>
                </a:solidFill>
              </a:rPr>
              <a:t>Lääkealan turvallisuus- ja kehittämiskeskus</a:t>
            </a:r>
          </a:p>
        </p:txBody>
      </p:sp>
    </p:spTree>
    <p:extLst>
      <p:ext uri="{BB962C8B-B14F-4D97-AF65-F5344CB8AC3E}">
        <p14:creationId xmlns:p14="http://schemas.microsoft.com/office/powerpoint/2010/main" val="7849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699" r:id="rId3"/>
    <p:sldLayoutId id="2147483700" r:id="rId4"/>
    <p:sldLayoutId id="2147483701" r:id="rId5"/>
    <p:sldLayoutId id="2147483704" r:id="rId6"/>
    <p:sldLayoutId id="2147483702" r:id="rId7"/>
    <p:sldLayoutId id="2147483705" r:id="rId8"/>
    <p:sldLayoutId id="2147483706" r:id="rId9"/>
    <p:sldLayoutId id="214748370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03D2-AE65-4648-BE89-EF33AF3E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68F3-E952-4ABD-A1EC-33C174B1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82BC493-574D-4750-ADCF-F783039F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9983" y="6448091"/>
            <a:ext cx="893253" cy="26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fld id="{A119C8EA-EA75-43AA-B25C-9FA7266E0329}" type="datetime1">
              <a:rPr lang="fi-FI" smtClean="0"/>
              <a:pPr/>
              <a:t>24.11.2022</a:t>
            </a:fld>
            <a:endParaRPr lang="en-GB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D9D24F9-B41D-4941-BDC3-82796D60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6716" y="6434749"/>
            <a:ext cx="420540" cy="25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E6A71"/>
                </a:solidFill>
              </a:defRPr>
            </a:lvl1pPr>
          </a:lstStyle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88C5A93-D61A-488D-934B-7521575FB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2364" y="6315214"/>
            <a:ext cx="1932100" cy="25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en-GB" dirty="0" err="1"/>
              <a:t>Esittäjä</a:t>
            </a:r>
            <a:endParaRPr lang="en-GB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CEB7D7A-A5BD-45B4-BC2F-61CE0D7A9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3" r="80550"/>
          <a:stretch/>
        </p:blipFill>
        <p:spPr>
          <a:xfrm>
            <a:off x="1016" y="6150452"/>
            <a:ext cx="2370994" cy="70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7D8-3171-4EC5-9614-D2F64BA3A622}"/>
              </a:ext>
            </a:extLst>
          </p:cNvPr>
          <p:cNvSpPr txBox="1"/>
          <p:nvPr userDrawn="1"/>
        </p:nvSpPr>
        <p:spPr>
          <a:xfrm>
            <a:off x="8852364" y="6185441"/>
            <a:ext cx="2399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5E6A71"/>
                </a:solidFill>
              </a:rPr>
              <a:t>Lääkealan turvallisuus- ja kehittämiskeskus</a:t>
            </a:r>
          </a:p>
        </p:txBody>
      </p:sp>
    </p:spTree>
    <p:extLst>
      <p:ext uri="{BB962C8B-B14F-4D97-AF65-F5344CB8AC3E}">
        <p14:creationId xmlns:p14="http://schemas.microsoft.com/office/powerpoint/2010/main" val="10024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8044F-95F2-E445-A88A-0815BC56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365125"/>
            <a:ext cx="99201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6E47D-7C73-5C47-8FE0-2B25D1662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F4DBD-BBE0-A142-A8D1-95B04D13D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6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accent3"/>
                </a:solidFill>
                <a:latin typeface="Myriad Pro" panose="020B0503030403020204" pitchFamily="34" charset="0"/>
                <a:cs typeface="Myanmar Text" panose="020B0502040204020203" pitchFamily="34" charset="0"/>
              </a:defRPr>
            </a:lvl1pPr>
          </a:lstStyle>
          <a:p>
            <a:fld id="{413677C6-0C6F-4683-BFEF-F19C2BF353DF}" type="datetime1">
              <a:rPr lang="fi-FI" smtClean="0"/>
              <a:t>24.11.2022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1BD8-74BD-5C40-B7D2-3018038BC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027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accent3"/>
                </a:solidFill>
                <a:latin typeface="Myriad Pro" panose="020B0503030403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B8818-FFCB-F449-9F4B-0A4ADD2F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1" y="6356350"/>
            <a:ext cx="490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accent3"/>
                </a:solidFill>
                <a:latin typeface="Myriad Pro Semibold" panose="020B0503030403020204" pitchFamily="34" charset="0"/>
              </a:defRPr>
            </a:lvl1pPr>
          </a:lstStyle>
          <a:p>
            <a:fld id="{F6975956-C45A-444E-9050-E8F36A74410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00955-ADED-B24B-82BF-459B09506D9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667998" y="437322"/>
            <a:ext cx="1082399" cy="10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3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None/>
        <a:defRPr sz="3400" b="1" i="0" kern="1200">
          <a:solidFill>
            <a:schemeClr val="accent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4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1pPr>
      <a:lvl2pPr marL="8001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20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2pPr>
      <a:lvl3pPr marL="12573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20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3pPr>
      <a:lvl4pPr marL="165735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16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4pPr>
      <a:lvl5pPr marL="211455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tabLst/>
        <a:defRPr sz="16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A3583-3B89-41CA-B345-B5DFED275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Mitä tietoa pitäisi koota ja hyödyntää lääkehoidon optimaalisen ja yhdenvertaisen toteutuksen tarpeisiin?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847BFB-3D54-4403-BF9D-2647985146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Piia Rannanheimo</a:t>
            </a:r>
          </a:p>
          <a:p>
            <a:r>
              <a:rPr lang="fi-FI" dirty="0"/>
              <a:t>Johtava asiantuntija, tieto- ja kehittämispalvelut yksikkö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2804A6-820E-468B-99DA-030AEAE4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29.11.2022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9F186A-2E60-473B-BCD4-D98350F46E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B59C50A-FAB0-410C-9DBA-FDF2363906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35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93085B-C5CC-424C-9A28-AB6F8AC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Lääkehoitoon liittyvät vähimmäistietosisällöt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35B03F-33B0-439F-B531-132541C33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Sosiaali- ja terveydenhuollon tarve (2§)</a:t>
            </a:r>
          </a:p>
          <a:p>
            <a:pPr lvl="1"/>
            <a:r>
              <a:rPr lang="fi-FI" dirty="0"/>
              <a:t>Kansaneläkelaitoksen korvaamien lääkkeiden kustannukset</a:t>
            </a:r>
          </a:p>
          <a:p>
            <a:r>
              <a:rPr lang="fi-FI" dirty="0"/>
              <a:t>Tehdyt toimet sosiaali- ja terveydenhuollossa (6§)</a:t>
            </a:r>
          </a:p>
          <a:p>
            <a:pPr lvl="1"/>
            <a:r>
              <a:rPr lang="fi-FI" dirty="0"/>
              <a:t>tuhkarokko-, vihurirokko- ja sikotautirokotuskattavuus eli MPR-rokotteen 1. annoksen kattavuus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AA520-BE05-6143-F290-19E4F7A66F98}"/>
              </a:ext>
            </a:extLst>
          </p:cNvPr>
          <p:cNvSpPr txBox="1"/>
          <p:nvPr/>
        </p:nvSpPr>
        <p:spPr>
          <a:xfrm>
            <a:off x="1369331" y="5803579"/>
            <a:ext cx="987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1578A"/>
                </a:solidFill>
              </a:rPr>
              <a:t>Lähde: LUONNOS Sosiaali- ja terveysministeriön asetus vähimmäistietosisällöstä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021A6B-7389-42AE-AD82-4BEB150B62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E36353-FB57-40F9-A426-BAE668A8E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D98984-EA71-4DEB-9556-72FD7F2D29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3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515A5-3B77-518D-EFDC-218546A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375"/>
            <a:ext cx="11645349" cy="1325563"/>
          </a:xfrm>
        </p:spPr>
        <p:txBody>
          <a:bodyPr>
            <a:noAutofit/>
          </a:bodyPr>
          <a:lstStyle/>
          <a:p>
            <a:pPr algn="ctr"/>
            <a:r>
              <a:rPr lang="fi-FI" sz="3200" dirty="0"/>
              <a:t>Lääkehoitoon liittyviä nykytilan haasteita</a:t>
            </a:r>
          </a:p>
        </p:txBody>
      </p:sp>
      <p:grpSp>
        <p:nvGrpSpPr>
          <p:cNvPr id="4" name="Group 3" descr="Koste nykytilan haasteista ryhmiteltynä viiteen kokonaisuuteen. Ensimmäinen kokonaisuus kuvaa vaikuttavuuteen, turvallisuuteen ja laatuun liittyviä haasteita. Muut kokonaisuudet ovat taloudellisuus, yhdenvertaisuus, saatavuus ja huoltovarmuus ja yhteentoimiva ohjaus.">
            <a:extLst>
              <a:ext uri="{FF2B5EF4-FFF2-40B4-BE49-F238E27FC236}">
                <a16:creationId xmlns:a16="http://schemas.microsoft.com/office/drawing/2014/main" id="{C1819EDC-577E-91E5-1691-615D3B0D5813}"/>
              </a:ext>
            </a:extLst>
          </p:cNvPr>
          <p:cNvGrpSpPr/>
          <p:nvPr/>
        </p:nvGrpSpPr>
        <p:grpSpPr>
          <a:xfrm>
            <a:off x="358800" y="1740318"/>
            <a:ext cx="11408471" cy="4694431"/>
            <a:chOff x="358800" y="1740318"/>
            <a:chExt cx="11408471" cy="46944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9F8913-ED84-356C-F2AF-D74D69A6C6BA}"/>
                </a:ext>
              </a:extLst>
            </p:cNvPr>
            <p:cNvGrpSpPr/>
            <p:nvPr/>
          </p:nvGrpSpPr>
          <p:grpSpPr>
            <a:xfrm>
              <a:off x="3993595" y="1954022"/>
              <a:ext cx="3305649" cy="1611243"/>
              <a:chOff x="3978355" y="3075057"/>
              <a:chExt cx="3305649" cy="161124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DAC5A2A-8E2C-1C00-AC9D-F1124BEBAA3E}"/>
                  </a:ext>
                </a:extLst>
              </p:cNvPr>
              <p:cNvSpPr/>
              <p:nvPr/>
            </p:nvSpPr>
            <p:spPr>
              <a:xfrm>
                <a:off x="4088129" y="3238500"/>
                <a:ext cx="3086100" cy="14478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2157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Oikea aikainen ja sopiva lääkitys</a:t>
                </a:r>
              </a:p>
            </p:txBody>
          </p:sp>
          <p:pic>
            <p:nvPicPr>
              <p:cNvPr id="7" name="Graphic 6" descr="Group of women with solid fill">
                <a:extLst>
                  <a:ext uri="{FF2B5EF4-FFF2-40B4-BE49-F238E27FC236}">
                    <a16:creationId xmlns:a16="http://schemas.microsoft.com/office/drawing/2014/main" id="{CA10A608-946A-E902-E5F2-02151F8D2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368289" y="3420606"/>
                <a:ext cx="525780" cy="52578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1B31D80-7BE8-DE54-30E5-96BC8F46B4C2}"/>
                  </a:ext>
                </a:extLst>
              </p:cNvPr>
              <p:cNvSpPr/>
              <p:nvPr/>
            </p:nvSpPr>
            <p:spPr>
              <a:xfrm>
                <a:off x="3978355" y="3075057"/>
                <a:ext cx="330564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TAVOITTEENA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Myriad Pro" panose="020B0503030403020204"/>
                    <a:ea typeface="+mn-ea"/>
                    <a:cs typeface="+mn-cs"/>
                  </a:rPr>
                  <a:t>RATIONAALINEN</a:t>
                </a:r>
                <a:r>
                  <a:rPr kumimoji="0" lang="en-US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LÄÄKEHOITO</a:t>
                </a:r>
              </a:p>
            </p:txBody>
          </p:sp>
        </p:grpSp>
        <p:sp>
          <p:nvSpPr>
            <p:cNvPr id="15" name="Callout: Line with Border and Accent Bar 14">
              <a:extLst>
                <a:ext uri="{FF2B5EF4-FFF2-40B4-BE49-F238E27FC236}">
                  <a16:creationId xmlns:a16="http://schemas.microsoft.com/office/drawing/2014/main" id="{71BE94B8-BDB3-404D-D69C-1550F92091C7}"/>
                </a:ext>
              </a:extLst>
            </p:cNvPr>
            <p:cNvSpPr/>
            <p:nvPr/>
          </p:nvSpPr>
          <p:spPr>
            <a:xfrm>
              <a:off x="8579403" y="3155557"/>
              <a:ext cx="3187868" cy="1325563"/>
            </a:xfrm>
            <a:prstGeom prst="accentBorderCallout1">
              <a:avLst>
                <a:gd name="adj1" fmla="val 18750"/>
                <a:gd name="adj2" fmla="val -8333"/>
                <a:gd name="adj3" fmla="val -3292"/>
                <a:gd name="adj4" fmla="val -41844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SAATAVUUS JA HUOLTOVARMUUS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yleistyneiden saatavuushäiriöiden hallinta ja katkeamattomaan lääkehoidon varmistaminen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Tiedon virtauksen ongelmat</a:t>
              </a:r>
            </a:p>
          </p:txBody>
        </p:sp>
        <p:sp>
          <p:nvSpPr>
            <p:cNvPr id="18" name="Callout: Line with Border and Accent Bar 17">
              <a:extLst>
                <a:ext uri="{FF2B5EF4-FFF2-40B4-BE49-F238E27FC236}">
                  <a16:creationId xmlns:a16="http://schemas.microsoft.com/office/drawing/2014/main" id="{A685D76A-647C-4477-631C-73801A8514AE}"/>
                </a:ext>
              </a:extLst>
            </p:cNvPr>
            <p:cNvSpPr/>
            <p:nvPr/>
          </p:nvSpPr>
          <p:spPr>
            <a:xfrm>
              <a:off x="7211726" y="4825163"/>
              <a:ext cx="3187868" cy="1150828"/>
            </a:xfrm>
            <a:prstGeom prst="accentBorderCallout1">
              <a:avLst>
                <a:gd name="adj1" fmla="val 41282"/>
                <a:gd name="adj2" fmla="val -8333"/>
                <a:gd name="adj3" fmla="val -106100"/>
                <a:gd name="adj4" fmla="val -34399"/>
              </a:avLst>
            </a:prstGeom>
            <a:noFill/>
            <a:ln w="28575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YHDENVERTAISUUS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Erot uusien hoitojen käyttöönotossa ja käytön optimoinnissa alueittain ja jakelun kanavan mukaan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Erilaiset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määrämiskäytännöt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endParaRPr>
            </a:p>
          </p:txBody>
        </p:sp>
        <p:sp>
          <p:nvSpPr>
            <p:cNvPr id="19" name="Callout: Line with Border and Accent Bar 18">
              <a:extLst>
                <a:ext uri="{FF2B5EF4-FFF2-40B4-BE49-F238E27FC236}">
                  <a16:creationId xmlns:a16="http://schemas.microsoft.com/office/drawing/2014/main" id="{BF2562B5-FC71-1EDC-A9EB-7BB6C588D68A}"/>
                </a:ext>
              </a:extLst>
            </p:cNvPr>
            <p:cNvSpPr/>
            <p:nvPr/>
          </p:nvSpPr>
          <p:spPr>
            <a:xfrm flipH="1">
              <a:off x="358800" y="1873972"/>
              <a:ext cx="2915948" cy="2370482"/>
            </a:xfrm>
            <a:prstGeom prst="accentBorderCallout1">
              <a:avLst>
                <a:gd name="adj1" fmla="val 47528"/>
                <a:gd name="adj2" fmla="val -7747"/>
                <a:gd name="adj3" fmla="val 46159"/>
                <a:gd name="adj4" fmla="val -25667"/>
              </a:avLst>
            </a:prstGeom>
            <a:noFill/>
            <a:ln w="28575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VAIKUTTAVUUS, TURVALLISUUS JA LAATU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Lääkkeen käyttäjän kokonaislääkityksen hallinta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Lääkitysturvallisuus lääkehoitoprosessin eri vaiheissa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Puutteet lääkitysturvallisuutta ja lääkehoidon kokonaisuutta tukevissa digitaalisissa työkaluissa ja toimintamalleissa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Hoitoon sitoutumisen puutteet</a:t>
              </a:r>
            </a:p>
          </p:txBody>
        </p:sp>
        <p:sp>
          <p:nvSpPr>
            <p:cNvPr id="20" name="Callout: Line with Border and Accent Bar 19">
              <a:extLst>
                <a:ext uri="{FF2B5EF4-FFF2-40B4-BE49-F238E27FC236}">
                  <a16:creationId xmlns:a16="http://schemas.microsoft.com/office/drawing/2014/main" id="{6BD715DF-8B44-CC0E-87C1-74889BE62EEA}"/>
                </a:ext>
              </a:extLst>
            </p:cNvPr>
            <p:cNvSpPr/>
            <p:nvPr/>
          </p:nvSpPr>
          <p:spPr>
            <a:xfrm rot="16200000" flipH="1">
              <a:off x="3428895" y="3727069"/>
              <a:ext cx="1609585" cy="3805775"/>
            </a:xfrm>
            <a:prstGeom prst="accentBorderCallout1">
              <a:avLst>
                <a:gd name="adj1" fmla="val 49423"/>
                <a:gd name="adj2" fmla="val -11725"/>
                <a:gd name="adj3" fmla="val 74191"/>
                <a:gd name="adj4" fmla="val -77611"/>
              </a:avLst>
            </a:prstGeom>
            <a:noFill/>
            <a:ln w="28575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TALOUDELLISUUS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Kestävän julkisen rahoituksen hallinta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Monikanavarahoituksesta johtuva osaoptimointi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Uusien lääkkeiden käyttöönotto hinnalla, johon potilailla ja yhteiskunnalla on varaa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Lääkkeiden käyttäjien korkea maksuosuus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Biosimilaarien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 käyttöönoton vähäisyys ja hintakilpailun toimivuus</a:t>
              </a:r>
              <a:endPara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endParaRPr>
            </a:p>
          </p:txBody>
        </p:sp>
        <p:sp>
          <p:nvSpPr>
            <p:cNvPr id="21" name="Callout: Line with Border and Accent Bar 20">
              <a:extLst>
                <a:ext uri="{FF2B5EF4-FFF2-40B4-BE49-F238E27FC236}">
                  <a16:creationId xmlns:a16="http://schemas.microsoft.com/office/drawing/2014/main" id="{47477C02-0F8A-B84F-37FD-65011FEC1EC4}"/>
                </a:ext>
              </a:extLst>
            </p:cNvPr>
            <p:cNvSpPr/>
            <p:nvPr/>
          </p:nvSpPr>
          <p:spPr>
            <a:xfrm>
              <a:off x="8579404" y="1740318"/>
              <a:ext cx="3187867" cy="1172830"/>
            </a:xfrm>
            <a:prstGeom prst="accentBorderCallout1">
              <a:avLst>
                <a:gd name="adj1" fmla="val 18750"/>
                <a:gd name="adj2" fmla="val -8333"/>
                <a:gd name="adj3" fmla="val 69930"/>
                <a:gd name="adj4" fmla="val -44888"/>
              </a:avLst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YHTEENTOIMIVA OHJAUS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 panose="020B0503030403020204"/>
                  <a:ea typeface="+mn-ea"/>
                  <a:cs typeface="+mn-cs"/>
                </a:rPr>
                <a:t>Alueellisten ja kansallisten ohjaus ja valvonta rakenteiden kehittäminen edistämään yhteistyötä ja rationaalisen lääkehoidon toteutumista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4B3BD6-767E-DBF3-DD1F-B4944FB2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75956-C45A-444E-9050-E8F36A744109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10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CA9017-E3C0-DD1E-9756-96157726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56" y="-17558"/>
            <a:ext cx="10515600" cy="920749"/>
          </a:xfrm>
        </p:spPr>
        <p:txBody>
          <a:bodyPr/>
          <a:lstStyle/>
          <a:p>
            <a:pPr algn="ctr"/>
            <a:r>
              <a:rPr lang="fi-FI" sz="2400" dirty="0"/>
              <a:t>Vertailevatko hyvinvointialueiden johtajat myös keskeisiä </a:t>
            </a:r>
            <a:br>
              <a:rPr lang="fi-FI" sz="2400" dirty="0"/>
            </a:br>
            <a:r>
              <a:rPr lang="fi-FI" sz="2400" dirty="0"/>
              <a:t>lääkehoidon ja lääkehuollon tietoja?</a:t>
            </a:r>
          </a:p>
        </p:txBody>
      </p:sp>
      <p:grpSp>
        <p:nvGrpSpPr>
          <p:cNvPr id="5" name="Group 4" descr="Kaksi hyvinvointialuejohtajaa keskustelemassa lääkehuollon ja lääkehoidon tilanteesta.">
            <a:extLst>
              <a:ext uri="{FF2B5EF4-FFF2-40B4-BE49-F238E27FC236}">
                <a16:creationId xmlns:a16="http://schemas.microsoft.com/office/drawing/2014/main" id="{5EEE02B2-9B6A-008C-5942-BB9D0DCF113F}"/>
              </a:ext>
            </a:extLst>
          </p:cNvPr>
          <p:cNvGrpSpPr/>
          <p:nvPr/>
        </p:nvGrpSpPr>
        <p:grpSpPr>
          <a:xfrm>
            <a:off x="159406" y="768688"/>
            <a:ext cx="11935566" cy="5239039"/>
            <a:chOff x="159406" y="768688"/>
            <a:chExt cx="11935566" cy="5239039"/>
          </a:xfrm>
        </p:grpSpPr>
        <p:pic>
          <p:nvPicPr>
            <p:cNvPr id="9" name="Graphic 8" descr="Office worker male with solid fill">
              <a:extLst>
                <a:ext uri="{FF2B5EF4-FFF2-40B4-BE49-F238E27FC236}">
                  <a16:creationId xmlns:a16="http://schemas.microsoft.com/office/drawing/2014/main" id="{F7B37CBC-D930-670F-1D88-6ADBEAA3B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36292" y="3186266"/>
              <a:ext cx="2586325" cy="2586325"/>
            </a:xfrm>
            <a:prstGeom prst="rect">
              <a:avLst/>
            </a:prstGeom>
          </p:spPr>
        </p:pic>
        <p:pic>
          <p:nvPicPr>
            <p:cNvPr id="11" name="Graphic 10" descr="Office worker female with solid fill">
              <a:extLst>
                <a:ext uri="{FF2B5EF4-FFF2-40B4-BE49-F238E27FC236}">
                  <a16:creationId xmlns:a16="http://schemas.microsoft.com/office/drawing/2014/main" id="{9A557D29-96FC-79D9-B63B-97E611C2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68633" y="3221101"/>
              <a:ext cx="2586325" cy="25863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58D8D1-4A6A-4023-2F1A-DD2E41D4B5AD}"/>
                </a:ext>
              </a:extLst>
            </p:cNvPr>
            <p:cNvSpPr txBox="1"/>
            <p:nvPr/>
          </p:nvSpPr>
          <p:spPr>
            <a:xfrm>
              <a:off x="2108221" y="5638395"/>
              <a:ext cx="323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Hyvinvointialueen A johtaja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180D5B-ED74-4E31-6DCF-211D8A25E5B3}"/>
                </a:ext>
              </a:extLst>
            </p:cNvPr>
            <p:cNvSpPr txBox="1"/>
            <p:nvPr/>
          </p:nvSpPr>
          <p:spPr>
            <a:xfrm>
              <a:off x="6372393" y="5638395"/>
              <a:ext cx="323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Hyvinvointialueen B johtaja</a:t>
              </a:r>
            </a:p>
          </p:txBody>
        </p:sp>
        <p:sp>
          <p:nvSpPr>
            <p:cNvPr id="14" name="Flowchart: Sequential Access Storage 13">
              <a:extLst>
                <a:ext uri="{FF2B5EF4-FFF2-40B4-BE49-F238E27FC236}">
                  <a16:creationId xmlns:a16="http://schemas.microsoft.com/office/drawing/2014/main" id="{5C5A04DE-DFE5-8B0D-7D4C-57CF1133F31E}"/>
                </a:ext>
              </a:extLst>
            </p:cNvPr>
            <p:cNvSpPr/>
            <p:nvPr/>
          </p:nvSpPr>
          <p:spPr>
            <a:xfrm>
              <a:off x="159406" y="3632568"/>
              <a:ext cx="2201316" cy="1524000"/>
            </a:xfrm>
            <a:prstGeom prst="flowChartMagneticTape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Millaiset rakenteet teillä on lääkehoidon ohjaukseen?</a:t>
              </a:r>
            </a:p>
          </p:txBody>
        </p:sp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9DB69DED-0ECE-442F-549F-AD6CDD6342E4}"/>
                </a:ext>
              </a:extLst>
            </p:cNvPr>
            <p:cNvSpPr/>
            <p:nvPr/>
          </p:nvSpPr>
          <p:spPr>
            <a:xfrm>
              <a:off x="4885675" y="3516300"/>
              <a:ext cx="2201316" cy="1792062"/>
            </a:xfrm>
            <a:prstGeom prst="cloudCallou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>
                  <a:solidFill>
                    <a:sysClr val="windowText" lastClr="000000"/>
                  </a:solidFill>
                </a:rPr>
                <a:t>Mistä alueiden väliset erot johtuvat? Mihin asioihin on tärkeää vaikuttaa?</a:t>
              </a:r>
            </a:p>
          </p:txBody>
        </p:sp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98200E02-70CD-5524-198A-C2E49A128AE0}"/>
                </a:ext>
              </a:extLst>
            </p:cNvPr>
            <p:cNvSpPr/>
            <p:nvPr/>
          </p:nvSpPr>
          <p:spPr>
            <a:xfrm>
              <a:off x="9075236" y="2599488"/>
              <a:ext cx="2397273" cy="1000430"/>
            </a:xfrm>
            <a:prstGeom prst="wedgeEllipseCallout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Millainen on lääkitysturva-toimintamme laatu?</a:t>
              </a:r>
            </a:p>
          </p:txBody>
        </p:sp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FAE681D4-4E75-68E8-316C-F75E8B64E457}"/>
                </a:ext>
              </a:extLst>
            </p:cNvPr>
            <p:cNvSpPr/>
            <p:nvPr/>
          </p:nvSpPr>
          <p:spPr>
            <a:xfrm>
              <a:off x="3637815" y="2545299"/>
              <a:ext cx="2397273" cy="1000430"/>
            </a:xfrm>
            <a:prstGeom prst="wedgeEllipseCallout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Käytetäänkö meillä mikrobilääkkeitä vastuullisesti?</a:t>
              </a:r>
            </a:p>
          </p:txBody>
        </p:sp>
        <p:sp>
          <p:nvSpPr>
            <p:cNvPr id="19" name="Flowchart: Sequential Access Storage 18">
              <a:extLst>
                <a:ext uri="{FF2B5EF4-FFF2-40B4-BE49-F238E27FC236}">
                  <a16:creationId xmlns:a16="http://schemas.microsoft.com/office/drawing/2014/main" id="{0D94E6AE-A216-4A8A-314C-E9279AB644C3}"/>
                </a:ext>
              </a:extLst>
            </p:cNvPr>
            <p:cNvSpPr/>
            <p:nvPr/>
          </p:nvSpPr>
          <p:spPr>
            <a:xfrm>
              <a:off x="6741612" y="1016375"/>
              <a:ext cx="2049915" cy="1294666"/>
            </a:xfrm>
            <a:prstGeom prst="flowChartMagneticTape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Kuinka paljon teillä käytetään rahaa lääkehoitoihin? </a:t>
              </a:r>
            </a:p>
          </p:txBody>
        </p: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D5A06489-86AA-DECE-C984-5490CE3CC362}"/>
                </a:ext>
              </a:extLst>
            </p:cNvPr>
            <p:cNvSpPr/>
            <p:nvPr/>
          </p:nvSpPr>
          <p:spPr>
            <a:xfrm>
              <a:off x="8564267" y="768688"/>
              <a:ext cx="3440665" cy="1474033"/>
            </a:xfrm>
            <a:prstGeom prst="wedgeEllipseCallout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Onko iäkkäiden lääkehoito alueellamme tarkoituksen-mukaista? Kuinka paljon meillä on  tarvittavaa kliinisen farmasian osaamista?</a:t>
              </a:r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97023187-4A93-C554-4CBF-4F530C9B1F9A}"/>
                </a:ext>
              </a:extLst>
            </p:cNvPr>
            <p:cNvSpPr/>
            <p:nvPr/>
          </p:nvSpPr>
          <p:spPr>
            <a:xfrm flipH="1">
              <a:off x="578886" y="2329582"/>
              <a:ext cx="2311433" cy="1233423"/>
            </a:xfrm>
            <a:prstGeom prst="wedgeRoundRectCallout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Määrätäänkö teillä lääkkeitä hintatietoisesti? Miltä näyttää biologisten lääkkeiden, esimerkiksi insuliinien, kulutus?</a:t>
              </a:r>
            </a:p>
          </p:txBody>
        </p:sp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B5402ED3-AEFD-8C13-5625-50CB05DBB2DF}"/>
                </a:ext>
              </a:extLst>
            </p:cNvPr>
            <p:cNvSpPr/>
            <p:nvPr/>
          </p:nvSpPr>
          <p:spPr>
            <a:xfrm>
              <a:off x="6472571" y="2421053"/>
              <a:ext cx="2512267" cy="978484"/>
            </a:xfrm>
            <a:prstGeom prst="wedgeRoundRectCallout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Miten lääkehuolto on teillä järjestetty? Miten yhteistyö muun soten kanssa sujuu? </a:t>
              </a:r>
            </a:p>
          </p:txBody>
        </p:sp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2FCA9272-545B-8061-223B-D793FC7CCF8C}"/>
                </a:ext>
              </a:extLst>
            </p:cNvPr>
            <p:cNvSpPr/>
            <p:nvPr/>
          </p:nvSpPr>
          <p:spPr>
            <a:xfrm flipH="1">
              <a:off x="2045306" y="1072554"/>
              <a:ext cx="2164738" cy="1471405"/>
            </a:xfrm>
            <a:prstGeom prst="wedgeEllipseCallout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Kuinka paljon meidän alueella käytetään verkkoapteekki-palveluita?</a:t>
              </a:r>
            </a:p>
          </p:txBody>
        </p:sp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BDC00549-B01E-C3B5-883A-B44BD54651D5}"/>
                </a:ext>
              </a:extLst>
            </p:cNvPr>
            <p:cNvSpPr/>
            <p:nvPr/>
          </p:nvSpPr>
          <p:spPr>
            <a:xfrm>
              <a:off x="8791527" y="3894659"/>
              <a:ext cx="3303445" cy="1261909"/>
            </a:xfrm>
            <a:prstGeom prst="wedgeEllipseCallout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Onko katkeamaton lääkehoito ja lääkkeiden käytön taloudellisuus huomioitu teidän hoito- ja palveluketjukuvauksissa?</a:t>
              </a:r>
            </a:p>
          </p:txBody>
        </p: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6E3A4AA7-375C-37B5-2DEE-C12D0C883121}"/>
                </a:ext>
              </a:extLst>
            </p:cNvPr>
            <p:cNvSpPr/>
            <p:nvPr/>
          </p:nvSpPr>
          <p:spPr>
            <a:xfrm>
              <a:off x="4140225" y="1344568"/>
              <a:ext cx="2807896" cy="1000430"/>
            </a:xfrm>
            <a:prstGeom prst="wedgeEllipseCallout">
              <a:avLst/>
            </a:prstGeom>
            <a:solidFill>
              <a:schemeClr val="bg1"/>
            </a:solidFill>
            <a:ln w="38100">
              <a:solidFill>
                <a:srgbClr val="215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>
                  <a:solidFill>
                    <a:sysClr val="windowText" lastClr="000000"/>
                  </a:solidFill>
                </a:rPr>
                <a:t>Miten teillä seurataan ja arvioidaan  lääkehoitojen vaikuttavuutta? 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8D8FA-8058-6FFC-BEEC-E0C82C0100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23B9F-DDF7-AA08-49A2-A63C06EE51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024-E4A8-058E-B9FD-90919DC883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23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68B90E-AF76-965F-4014-6E4BB4AB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008" y="812314"/>
            <a:ext cx="3568390" cy="118946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DB9ABF-7066-FFAD-8AEA-8E208957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8" y="2538000"/>
            <a:ext cx="10807148" cy="3916760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i-FI" sz="2400" dirty="0"/>
              <a:t>STM on antanut </a:t>
            </a:r>
            <a:r>
              <a:rPr lang="fi-FI" sz="2400" dirty="0" err="1"/>
              <a:t>Fimealle</a:t>
            </a:r>
            <a:r>
              <a:rPr lang="fi-FI" sz="2400" dirty="0"/>
              <a:t> toimeksiannon, jonka tavoite on laatia toimintamalliehdotus ja tiekartta dataperusteisen toiminnan tehostamiseksi, mahdollistamiseksi ja selkeyttämiseksi lääkehoitoon ja lääkkeiden käyttöön liittyvissä keskeisissä käyttötapauksissa. </a:t>
            </a:r>
            <a:endParaRPr lang="fi-FI" sz="2400" b="1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Selvitys tullaan toteuttamaan laajassa yhteistyössä sidosryhmien kanssa sekä muita virastoja ja laitoksia </a:t>
            </a:r>
            <a:r>
              <a:rPr lang="fi-FI" dirty="0" err="1"/>
              <a:t>osallistaen</a:t>
            </a:r>
            <a:r>
              <a:rPr lang="fi-FI" dirty="0"/>
              <a:t>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i-FI" b="1" dirty="0"/>
              <a:t>Selvitystiimin kokoonpano on</a:t>
            </a:r>
          </a:p>
          <a:p>
            <a:pPr algn="ctr"/>
            <a:r>
              <a:rPr lang="fi-FI" dirty="0"/>
              <a:t>Piia Rannanheimo, johtava asiantuntija</a:t>
            </a:r>
          </a:p>
          <a:p>
            <a:pPr algn="ctr"/>
            <a:r>
              <a:rPr lang="fi-FI" dirty="0"/>
              <a:t>Milja Piispanen, projektipäällikkö</a:t>
            </a:r>
          </a:p>
          <a:p>
            <a:pPr algn="ctr"/>
            <a:r>
              <a:rPr lang="fi-FI" dirty="0"/>
              <a:t>Sanna Saarinen, tietopalvelukoordinaattori</a:t>
            </a:r>
          </a:p>
          <a:p>
            <a:pPr algn="ctr"/>
            <a:r>
              <a:rPr lang="fi-FI" dirty="0"/>
              <a:t>Minttu Kokko, tutkija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D6164-8AEC-3251-4DAC-8C57EF7037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63263" y="6356350"/>
            <a:ext cx="490537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75956-C45A-444E-9050-E8F36A744109}" type="slidenum">
              <a:rPr kumimoji="0" lang="fi-FI" sz="1400" b="1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Myriad Pro Semibold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Myriad Pro Semibold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33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AF2FF-C908-4BD5-8BC5-6BD10A4A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Apukysymyksiä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E314F7-D6CB-DFBF-A15B-25205B387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751288" cy="3924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Minkälaisiin lääkehoidon ja lääkkeiden käytön haasteisiin pitäisi vaikuttaa erilaisten indikaattori, mittari ja tilastotietojen avulla?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Miten lääkkeiden käyttäjien näkökulmat parhaiten huomioidaan tietotuotannossa ja tiedon hyödyntämisessä?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Tunnistatteko tilanteita, joissa potilas- ja asiakastietojen ei pitäisi käyttää rationaalisen lääkehoidon ohjauksessa?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417F02E-1FE4-49D0-909F-BEC5FD28F3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35C7B289-FF8F-4C2B-93F7-7DE182D960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BCB1D06-7805-4528-81D2-4FD3B97927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84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AE484-D39B-4024-B1F6-33DDFE842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C89750-B988-4229-9B8A-67594276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5511F9-88BB-4D6C-B1A9-62D724B4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0C54868-B08D-41F9-9D1F-00E1F28E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97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5EB641B-5245-0A98-0951-37E2581229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29" y="267029"/>
            <a:ext cx="10582227" cy="1325563"/>
          </a:xfrm>
        </p:spPr>
        <p:txBody>
          <a:bodyPr>
            <a:noAutofit/>
          </a:bodyPr>
          <a:lstStyle/>
          <a:p>
            <a:pPr algn="ctr"/>
            <a:r>
              <a:rPr lang="fi-FI" sz="3200" dirty="0"/>
              <a:t>Missä on lääkehoitojen ja lääkkeiden käytön seurannan ja arvioinnin kannalta tärkeää dataa? </a:t>
            </a:r>
          </a:p>
        </p:txBody>
      </p:sp>
      <p:grpSp>
        <p:nvGrpSpPr>
          <p:cNvPr id="13" name="Group 12" descr="Datalähteet on kuvassa luokiteltu neljään ryhmään. Ryhmät ovat Kanta-palveluiden aineistot, valtakunnalliset rekisterit, operatiiviset järjestelmät ja muut keskeiset datalähteet. ">
            <a:extLst>
              <a:ext uri="{FF2B5EF4-FFF2-40B4-BE49-F238E27FC236}">
                <a16:creationId xmlns:a16="http://schemas.microsoft.com/office/drawing/2014/main" id="{6557D804-ADF5-F42D-D180-46DFE904499D}"/>
              </a:ext>
            </a:extLst>
          </p:cNvPr>
          <p:cNvGrpSpPr/>
          <p:nvPr/>
        </p:nvGrpSpPr>
        <p:grpSpPr>
          <a:xfrm>
            <a:off x="548071" y="1799712"/>
            <a:ext cx="11035094" cy="3746846"/>
            <a:chOff x="548071" y="1799712"/>
            <a:chExt cx="11035094" cy="374684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57C1D5-046A-66C4-93E3-D47CCF0AD1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548071" y="1799714"/>
              <a:ext cx="2052000" cy="3746844"/>
              <a:chOff x="548071" y="2056709"/>
              <a:chExt cx="2052000" cy="315537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B3806A-57C0-30E3-550C-58C5902AA5FC}"/>
                  </a:ext>
                </a:extLst>
              </p:cNvPr>
              <p:cNvSpPr/>
              <p:nvPr/>
            </p:nvSpPr>
            <p:spPr>
              <a:xfrm>
                <a:off x="548071" y="2056709"/>
                <a:ext cx="2052000" cy="651632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rgbClr val="2157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i-FI" sz="2400" dirty="0"/>
                  <a:t>Kanta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7DE04C-EF9F-E415-9BA5-5CE3A1814B28}"/>
                  </a:ext>
                </a:extLst>
              </p:cNvPr>
              <p:cNvSpPr/>
              <p:nvPr/>
            </p:nvSpPr>
            <p:spPr>
              <a:xfrm>
                <a:off x="548071" y="2708341"/>
                <a:ext cx="2052000" cy="2503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157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44000" indent="-1440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Reseptikeskus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Potilastiedon arkisto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39DB0F2-1DF2-8CCD-20B4-47831B255A0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2725434" y="1799712"/>
              <a:ext cx="3695319" cy="3746845"/>
              <a:chOff x="2660834" y="2056708"/>
              <a:chExt cx="2052001" cy="338236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A4CFD87-4580-FEE8-18A4-B2DC22CB6B4B}"/>
                  </a:ext>
                </a:extLst>
              </p:cNvPr>
              <p:cNvSpPr/>
              <p:nvPr/>
            </p:nvSpPr>
            <p:spPr>
              <a:xfrm>
                <a:off x="2660835" y="2056708"/>
                <a:ext cx="2052000" cy="69850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rgbClr val="2157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i-FI" sz="2400" dirty="0"/>
                  <a:t>Valtakunnalliset</a:t>
                </a:r>
              </a:p>
              <a:p>
                <a:pPr algn="ctr"/>
                <a:r>
                  <a:rPr lang="fi-FI" sz="2400" dirty="0"/>
                  <a:t> rekisterit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282FF1-319C-E760-A9E2-CC38FD349396}"/>
                  </a:ext>
                </a:extLst>
              </p:cNvPr>
              <p:cNvSpPr/>
              <p:nvPr/>
            </p:nvSpPr>
            <p:spPr>
              <a:xfrm>
                <a:off x="2660834" y="2755217"/>
                <a:ext cx="2052000" cy="2683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157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44000" indent="-1440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Kansalliset laaturekisterit (kehitteillä)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Sairausvakuutuksesta korvattavat lääketoimitukset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Erityiskorvausoikeuksien aineisto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Perustoimeentulotuki (maksusitoumukset) 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 err="1">
                    <a:solidFill>
                      <a:schemeClr val="tx1"/>
                    </a:solidFill>
                  </a:rPr>
                  <a:t>Hilmo</a:t>
                </a:r>
                <a:r>
                  <a:rPr lang="fi-FI" sz="1400" dirty="0">
                    <a:solidFill>
                      <a:schemeClr val="tx1"/>
                    </a:solidFill>
                  </a:rPr>
                  <a:t>/</a:t>
                </a:r>
                <a:r>
                  <a:rPr lang="fi-FI" sz="1400" dirty="0" err="1">
                    <a:solidFill>
                      <a:schemeClr val="tx1"/>
                    </a:solidFill>
                  </a:rPr>
                  <a:t>avoHilmo</a:t>
                </a:r>
                <a:endParaRPr lang="fi-FI" sz="1400" dirty="0">
                  <a:solidFill>
                    <a:schemeClr val="tx1"/>
                  </a:solidFill>
                </a:endParaRP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Syöpärekisteri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Tukkumyyntirekisteri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Haittavaikutusrekisteri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Erityisluparekisteri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Rokoterekisteri</a:t>
                </a:r>
              </a:p>
              <a:p>
                <a:endParaRPr lang="fi-FI" sz="1400" dirty="0">
                  <a:solidFill>
                    <a:schemeClr val="tx1"/>
                  </a:solidFill>
                </a:endParaRP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endParaRPr lang="fi-FI" sz="1200" dirty="0">
                  <a:solidFill>
                    <a:schemeClr val="tx1"/>
                  </a:solidFill>
                </a:endParaRPr>
              </a:p>
              <a:p>
                <a:pPr marL="144000" indent="-144000" algn="ctr">
                  <a:buFont typeface="Arial" panose="020B0604020202020204" pitchFamily="34" charset="0"/>
                  <a:buChar char="•"/>
                </a:pPr>
                <a:endParaRPr lang="fi-FI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2F36EE2-5F9A-610E-5647-A5D45C3876C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6546114" y="1799713"/>
              <a:ext cx="2727564" cy="3746844"/>
              <a:chOff x="4881532" y="2056708"/>
              <a:chExt cx="2052000" cy="315537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297A37-FFBB-C8BB-1513-3FCF3D71DE3C}"/>
                  </a:ext>
                </a:extLst>
              </p:cNvPr>
              <p:cNvSpPr/>
              <p:nvPr/>
            </p:nvSpPr>
            <p:spPr>
              <a:xfrm>
                <a:off x="4881532" y="2056708"/>
                <a:ext cx="2052000" cy="69850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rgbClr val="2157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i-FI" sz="2400" dirty="0"/>
                  <a:t>Operatiiviset järjestelmät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A91D1F-747A-4A90-0B70-1D726F1043FC}"/>
                  </a:ext>
                </a:extLst>
              </p:cNvPr>
              <p:cNvSpPr/>
              <p:nvPr/>
            </p:nvSpPr>
            <p:spPr>
              <a:xfrm>
                <a:off x="4881532" y="2731314"/>
                <a:ext cx="2052000" cy="24807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157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44000" indent="-144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Asiakas- ja potilastieto-järjestelmät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Apteekkitietojärjestelmät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Sähköiset laatujärjestelmät</a:t>
                </a:r>
              </a:p>
              <a:p>
                <a:pPr marL="144000" indent="-144000" algn="ctr">
                  <a:buFont typeface="Arial" panose="020B0604020202020204" pitchFamily="34" charset="0"/>
                  <a:buChar char="•"/>
                </a:pPr>
                <a:endParaRPr lang="fi-FI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D54D5B-E4B7-DBC0-CA8F-B9F3FDDC466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9531165" y="1799713"/>
              <a:ext cx="2052000" cy="3746844"/>
              <a:chOff x="9531165" y="2056708"/>
              <a:chExt cx="2052000" cy="317927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66368D-5A42-9F6A-8225-3CA52FD4268B}"/>
                  </a:ext>
                </a:extLst>
              </p:cNvPr>
              <p:cNvSpPr/>
              <p:nvPr/>
            </p:nvSpPr>
            <p:spPr>
              <a:xfrm>
                <a:off x="9531165" y="2056708"/>
                <a:ext cx="2052000" cy="69850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rgbClr val="2157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i-FI" sz="2400" dirty="0"/>
                  <a:t>Muita keskeisiä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5ED78-76EA-E31C-A25C-E9539AFC2B62}"/>
                  </a:ext>
                </a:extLst>
              </p:cNvPr>
              <p:cNvSpPr/>
              <p:nvPr/>
            </p:nvSpPr>
            <p:spPr>
              <a:xfrm>
                <a:off x="9531165" y="2755217"/>
                <a:ext cx="2052000" cy="24807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157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44000" indent="-1440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Genomidata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Biopankit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Valvontarekisterit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Vaaratapahtuma-aineistot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Saatavuushäiriöt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Varastosaldot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RAI-järjestelmä</a:t>
                </a:r>
              </a:p>
              <a:p>
                <a:pPr marL="144000" indent="-144000">
                  <a:buFont typeface="Arial" panose="020B0604020202020204" pitchFamily="34" charset="0"/>
                  <a:buChar char="•"/>
                </a:pPr>
                <a:r>
                  <a:rPr lang="fi-FI" sz="1400" dirty="0">
                    <a:solidFill>
                      <a:schemeClr val="tx1"/>
                    </a:solidFill>
                  </a:rPr>
                  <a:t>PERFECT-hanke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406F98-50E5-AC9F-74AF-C61D17E1B4E8}"/>
              </a:ext>
            </a:extLst>
          </p:cNvPr>
          <p:cNvSpPr txBox="1"/>
          <p:nvPr/>
        </p:nvSpPr>
        <p:spPr>
          <a:xfrm>
            <a:off x="3152274" y="5926418"/>
            <a:ext cx="7711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Muokattu lähteestä Rannanheimo &amp; Jauhonen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25A5F-EC0A-6399-22EE-8235305C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6716" y="6051975"/>
            <a:ext cx="420540" cy="253442"/>
          </a:xfrm>
        </p:spPr>
        <p:txBody>
          <a:bodyPr/>
          <a:lstStyle/>
          <a:p>
            <a:fld id="{F6975956-C45A-444E-9050-E8F36A744109}" type="slidenum">
              <a:rPr lang="fi-FI" smtClean="0"/>
              <a:t>2</a:t>
            </a:fld>
            <a:endParaRPr lang="fi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7EA7293-3752-26D9-C2CD-9CF8EB0F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6DB35-1784-8E8F-1EC0-E0ABED3A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29.11.2022</a:t>
            </a:r>
          </a:p>
        </p:txBody>
      </p:sp>
    </p:spTree>
    <p:extLst>
      <p:ext uri="{BB962C8B-B14F-4D97-AF65-F5344CB8AC3E}">
        <p14:creationId xmlns:p14="http://schemas.microsoft.com/office/powerpoint/2010/main" val="262905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739C905-299D-C102-8124-8DD9156D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Data jalostuu tietoon perustuvaksi toiminnaksi yhteistyön ja monipuolisen osaamisen avulla </a:t>
            </a:r>
          </a:p>
        </p:txBody>
      </p:sp>
      <p:graphicFrame>
        <p:nvGraphicFramePr>
          <p:cNvPr id="7" name="Diagram 6" descr="Tiedon pyramidi Tiedon pyramidi perustuu hierarkkiseen ajatukseen, jossa tieto jalostuu  pyramidin alemmalta tasolta datasta informaatioksi, osaamiseksi ja kohti tietoon perustuvaa toimintaa. ">
            <a:extLst>
              <a:ext uri="{FF2B5EF4-FFF2-40B4-BE49-F238E27FC236}">
                <a16:creationId xmlns:a16="http://schemas.microsoft.com/office/drawing/2014/main" id="{9B9A4C55-B2D6-E803-8E86-2751CB3C2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87144"/>
              </p:ext>
            </p:extLst>
          </p:nvPr>
        </p:nvGraphicFramePr>
        <p:xfrm>
          <a:off x="2518516" y="1723574"/>
          <a:ext cx="7629451" cy="445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DE3EBE-A9F5-4A4F-88C9-0FA9FD9C5D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A6A83A-0A00-4FE5-BADE-49C03BC181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783635-E08A-4C4B-94C3-2D179C1D73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51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2D0C1E09-E423-31D3-1D93-31FFBC8F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18" y="485922"/>
            <a:ext cx="11864163" cy="920749"/>
          </a:xfrm>
        </p:spPr>
        <p:txBody>
          <a:bodyPr/>
          <a:lstStyle/>
          <a:p>
            <a:pPr algn="ctr"/>
            <a:r>
              <a:rPr lang="fi-FI" dirty="0"/>
              <a:t>Informaatio-ohjaus on yksi keino vaikuttaa lääkehoidon toimijoihin ja lääkkeiden käyttäjiin</a:t>
            </a:r>
          </a:p>
        </p:txBody>
      </p:sp>
      <p:grpSp>
        <p:nvGrpSpPr>
          <p:cNvPr id="5" name="Group 4" descr="Informaatio-ohjausta voidaan kohdentaa kansalliselle tasolle, alue ja organisaatio tasolle tai henkilötasolle eli asukkaille ja ammattihenkilöille.">
            <a:extLst>
              <a:ext uri="{FF2B5EF4-FFF2-40B4-BE49-F238E27FC236}">
                <a16:creationId xmlns:a16="http://schemas.microsoft.com/office/drawing/2014/main" id="{EA37EF2C-8286-CBB0-C25D-26D33F6500C5}"/>
              </a:ext>
            </a:extLst>
          </p:cNvPr>
          <p:cNvGrpSpPr/>
          <p:nvPr/>
        </p:nvGrpSpPr>
        <p:grpSpPr>
          <a:xfrm>
            <a:off x="4368708" y="2278087"/>
            <a:ext cx="3668147" cy="3298588"/>
            <a:chOff x="4368708" y="2278087"/>
            <a:chExt cx="3668147" cy="329858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932EDDE-FC1D-13E7-D652-868491A281E9}"/>
                </a:ext>
              </a:extLst>
            </p:cNvPr>
            <p:cNvCxnSpPr>
              <a:cxnSpLocks/>
              <a:stCxn id="111" idx="0"/>
              <a:endCxn id="88" idx="0"/>
            </p:cNvCxnSpPr>
            <p:nvPr/>
          </p:nvCxnSpPr>
          <p:spPr>
            <a:xfrm flipV="1">
              <a:off x="6096000" y="2278087"/>
              <a:ext cx="0" cy="867163"/>
            </a:xfrm>
            <a:prstGeom prst="line">
              <a:avLst/>
            </a:prstGeom>
            <a:ln w="190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38190E8-6BA8-222A-9658-A22FB53045A7}"/>
                </a:ext>
              </a:extLst>
            </p:cNvPr>
            <p:cNvSpPr/>
            <p:nvPr/>
          </p:nvSpPr>
          <p:spPr>
            <a:xfrm>
              <a:off x="4476000" y="2278087"/>
              <a:ext cx="3240000" cy="32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0" cap="flat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i-FI" sz="20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E616466-F36A-86BD-AB10-BDD83D8DBF93}"/>
                </a:ext>
              </a:extLst>
            </p:cNvPr>
            <p:cNvSpPr txBox="1"/>
            <p:nvPr/>
          </p:nvSpPr>
          <p:spPr>
            <a:xfrm>
              <a:off x="4368708" y="3535394"/>
              <a:ext cx="1001387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KANSAL-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LINEN TASO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620886C-CE43-8477-3F04-A0A010A4D9D2}"/>
                </a:ext>
              </a:extLst>
            </p:cNvPr>
            <p:cNvSpPr/>
            <p:nvPr/>
          </p:nvSpPr>
          <p:spPr>
            <a:xfrm>
              <a:off x="5376000" y="3145250"/>
              <a:ext cx="1440000" cy="1440000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rgbClr val="21578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yriad Pro"/>
                  <a:ea typeface="Helvetica Neue Medium"/>
                  <a:cs typeface="Arial" panose="020B0604020202020204" pitchFamily="34" charset="0"/>
                  <a:sym typeface="Helvetica Neue Medium"/>
                </a:rPr>
                <a:t>INFOR-MAATIO-OHJAUS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19F506C-CC63-6EA1-2537-7CBE0A38B803}"/>
                </a:ext>
              </a:extLst>
            </p:cNvPr>
            <p:cNvSpPr txBox="1"/>
            <p:nvPr/>
          </p:nvSpPr>
          <p:spPr>
            <a:xfrm>
              <a:off x="5225527" y="4981640"/>
              <a:ext cx="1810206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ASUKKAAT JA AMMATTILAISET</a:t>
              </a:r>
              <a:endParaRPr kumimoji="0" lang="fi-FI" sz="16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yriad Pro" panose="020B0503030403020204"/>
                <a:cs typeface="Arial" panose="020B0604020202020204" pitchFamily="34" charset="0"/>
                <a:sym typeface="Helvetica Neue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7CBA6E9-CE9D-5931-07EC-60FD7C4069FC}"/>
                </a:ext>
              </a:extLst>
            </p:cNvPr>
            <p:cNvCxnSpPr>
              <a:cxnSpLocks/>
              <a:stCxn id="111" idx="0"/>
              <a:endCxn id="88" idx="0"/>
            </p:cNvCxnSpPr>
            <p:nvPr/>
          </p:nvCxnSpPr>
          <p:spPr>
            <a:xfrm flipV="1">
              <a:off x="6096000" y="2278087"/>
              <a:ext cx="0" cy="867163"/>
            </a:xfrm>
            <a:prstGeom prst="line">
              <a:avLst/>
            </a:prstGeom>
            <a:ln w="38100">
              <a:solidFill>
                <a:srgbClr val="215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777F5F7-B7A7-3CCE-E7E2-74DE4109FCB6}"/>
                </a:ext>
              </a:extLst>
            </p:cNvPr>
            <p:cNvCxnSpPr>
              <a:cxnSpLocks/>
              <a:stCxn id="88" idx="3"/>
              <a:endCxn id="111" idx="3"/>
            </p:cNvCxnSpPr>
            <p:nvPr/>
          </p:nvCxnSpPr>
          <p:spPr>
            <a:xfrm flipV="1">
              <a:off x="4950487" y="4374367"/>
              <a:ext cx="636396" cy="669233"/>
            </a:xfrm>
            <a:prstGeom prst="line">
              <a:avLst/>
            </a:prstGeom>
            <a:ln w="38100">
              <a:solidFill>
                <a:srgbClr val="215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4DC806F-57AF-187F-1ECB-84EA64D2FCB8}"/>
                </a:ext>
              </a:extLst>
            </p:cNvPr>
            <p:cNvCxnSpPr>
              <a:cxnSpLocks/>
              <a:stCxn id="111" idx="5"/>
              <a:endCxn id="88" idx="5"/>
            </p:cNvCxnSpPr>
            <p:nvPr/>
          </p:nvCxnSpPr>
          <p:spPr>
            <a:xfrm>
              <a:off x="6605117" y="4374367"/>
              <a:ext cx="636396" cy="669233"/>
            </a:xfrm>
            <a:prstGeom prst="line">
              <a:avLst/>
            </a:prstGeom>
            <a:ln w="38100">
              <a:solidFill>
                <a:srgbClr val="215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8D850E8-429F-B80A-3440-3DAC7A067FD7}"/>
                </a:ext>
              </a:extLst>
            </p:cNvPr>
            <p:cNvSpPr txBox="1"/>
            <p:nvPr/>
          </p:nvSpPr>
          <p:spPr>
            <a:xfrm>
              <a:off x="6888735" y="3500220"/>
              <a:ext cx="11481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ALUEET JA </a:t>
              </a:r>
            </a:p>
            <a:p>
              <a:pPr marL="0" marR="0" indent="0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ORGANI-</a:t>
              </a:r>
            </a:p>
            <a:p>
              <a:pPr marL="0" marR="0" indent="0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SAATIOT</a:t>
              </a:r>
            </a:p>
          </p:txBody>
        </p:sp>
        <p:pic>
          <p:nvPicPr>
            <p:cNvPr id="19" name="Graphic 18" descr="Influencer with solid fill">
              <a:extLst>
                <a:ext uri="{FF2B5EF4-FFF2-40B4-BE49-F238E27FC236}">
                  <a16:creationId xmlns:a16="http://schemas.microsoft.com/office/drawing/2014/main" id="{B8DEB950-4DEA-F57C-A24D-21EE0CD9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09772" y="2525330"/>
              <a:ext cx="790632" cy="790632"/>
            </a:xfrm>
            <a:prstGeom prst="rect">
              <a:avLst/>
            </a:prstGeom>
          </p:spPr>
        </p:pic>
        <p:pic>
          <p:nvPicPr>
            <p:cNvPr id="21" name="Graphic 20" descr="Users with solid fill">
              <a:extLst>
                <a:ext uri="{FF2B5EF4-FFF2-40B4-BE49-F238E27FC236}">
                  <a16:creationId xmlns:a16="http://schemas.microsoft.com/office/drawing/2014/main" id="{683FFBC1-878A-E097-39CD-DC7874DE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20913" y="4485349"/>
              <a:ext cx="750173" cy="750173"/>
            </a:xfrm>
            <a:prstGeom prst="rect">
              <a:avLst/>
            </a:prstGeom>
          </p:spPr>
        </p:pic>
        <p:pic>
          <p:nvPicPr>
            <p:cNvPr id="23" name="Graphic 22" descr="Hospital with solid fill">
              <a:extLst>
                <a:ext uri="{FF2B5EF4-FFF2-40B4-BE49-F238E27FC236}">
                  <a16:creationId xmlns:a16="http://schemas.microsoft.com/office/drawing/2014/main" id="{63AD696A-413C-C04F-B88A-21CD49B1C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9388" y="2463265"/>
              <a:ext cx="828713" cy="828713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C011E-D6D4-1542-C2B1-CD8E631AE9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577EC-AAE3-B9F7-C405-5DFF3D28FE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82B34B-C334-B71A-01B7-17CA0CB95D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25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9985A8-C4D0-B1B5-102E-6F98C356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33" y="441899"/>
            <a:ext cx="4749734" cy="920749"/>
          </a:xfrm>
        </p:spPr>
        <p:txBody>
          <a:bodyPr/>
          <a:lstStyle/>
          <a:p>
            <a:r>
              <a:rPr lang="fi-FI" sz="2800" dirty="0"/>
              <a:t>Seurannalla, arvioinnilla ja ohjauksella pyritään</a:t>
            </a:r>
            <a:br>
              <a:rPr lang="fi-FI" sz="2800" dirty="0"/>
            </a:br>
            <a:r>
              <a:rPr lang="fi-FI" sz="2800" dirty="0"/>
              <a:t>vaikuttamaan…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53D90C-3C1A-E0B5-29D5-1F4C4B9A807F}"/>
              </a:ext>
            </a:extLst>
          </p:cNvPr>
          <p:cNvSpPr txBox="1">
            <a:spLocks/>
          </p:cNvSpPr>
          <p:nvPr/>
        </p:nvSpPr>
        <p:spPr>
          <a:xfrm>
            <a:off x="8533942" y="437606"/>
            <a:ext cx="3389225" cy="920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2157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2800" dirty="0"/>
              <a:t>…rationaalisen lääkehoidon toteutumiseen</a:t>
            </a:r>
          </a:p>
        </p:txBody>
      </p:sp>
      <p:grpSp>
        <p:nvGrpSpPr>
          <p:cNvPr id="7" name="Group 6" descr="Edelliseen kuvaan on lisätty rationaalisen lääkehoidon ulottuvuudet: vaikuttavuus, turvallisuus, taloudellisuus, laatu ja yhdenvertaisuus.">
            <a:extLst>
              <a:ext uri="{FF2B5EF4-FFF2-40B4-BE49-F238E27FC236}">
                <a16:creationId xmlns:a16="http://schemas.microsoft.com/office/drawing/2014/main" id="{BFD9F341-CDF9-3401-999C-809C2A8F1A1D}"/>
              </a:ext>
            </a:extLst>
          </p:cNvPr>
          <p:cNvGrpSpPr/>
          <p:nvPr/>
        </p:nvGrpSpPr>
        <p:grpSpPr>
          <a:xfrm>
            <a:off x="2067425" y="412497"/>
            <a:ext cx="7790573" cy="6224348"/>
            <a:chOff x="2067425" y="412497"/>
            <a:chExt cx="7790573" cy="622434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932EDDE-FC1D-13E7-D652-868491A281E9}"/>
                </a:ext>
              </a:extLst>
            </p:cNvPr>
            <p:cNvCxnSpPr>
              <a:cxnSpLocks/>
              <a:stCxn id="111" idx="0"/>
              <a:endCxn id="88" idx="0"/>
            </p:cNvCxnSpPr>
            <p:nvPr/>
          </p:nvCxnSpPr>
          <p:spPr>
            <a:xfrm flipV="1">
              <a:off x="5998688" y="1774456"/>
              <a:ext cx="0" cy="867163"/>
            </a:xfrm>
            <a:prstGeom prst="line">
              <a:avLst/>
            </a:prstGeom>
            <a:ln w="190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5BE8FA-E47E-3E65-70FA-584BECAAEE60}"/>
                </a:ext>
              </a:extLst>
            </p:cNvPr>
            <p:cNvSpPr/>
            <p:nvPr/>
          </p:nvSpPr>
          <p:spPr>
            <a:xfrm>
              <a:off x="3658058" y="1001900"/>
              <a:ext cx="4602340" cy="4822066"/>
            </a:xfrm>
            <a:prstGeom prst="ellipse">
              <a:avLst/>
            </a:prstGeom>
            <a:solidFill>
              <a:schemeClr val="bg1"/>
            </a:solidFill>
            <a:ln w="190500" cap="flat">
              <a:solidFill>
                <a:schemeClr val="accent2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i-FI" sz="20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38190E8-6BA8-222A-9658-A22FB53045A7}"/>
                </a:ext>
              </a:extLst>
            </p:cNvPr>
            <p:cNvSpPr/>
            <p:nvPr/>
          </p:nvSpPr>
          <p:spPr>
            <a:xfrm>
              <a:off x="4378688" y="1774456"/>
              <a:ext cx="3240000" cy="32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0" cap="flat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i-FI" sz="20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E616466-F36A-86BD-AB10-BDD83D8DBF93}"/>
                </a:ext>
              </a:extLst>
            </p:cNvPr>
            <p:cNvSpPr txBox="1"/>
            <p:nvPr/>
          </p:nvSpPr>
          <p:spPr>
            <a:xfrm>
              <a:off x="4271396" y="3154873"/>
              <a:ext cx="1001387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KANSAL-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LINEN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7FFFF20-6BF6-FBE4-C4B8-BBF8C57DF686}"/>
                </a:ext>
              </a:extLst>
            </p:cNvPr>
            <p:cNvSpPr/>
            <p:nvPr/>
          </p:nvSpPr>
          <p:spPr>
            <a:xfrm>
              <a:off x="4879228" y="412497"/>
              <a:ext cx="2160000" cy="1080000"/>
            </a:xfrm>
            <a:prstGeom prst="ellipse">
              <a:avLst/>
            </a:prstGeom>
            <a:solidFill>
              <a:schemeClr val="accent2"/>
            </a:solidFill>
            <a:ln w="19050" cap="flat">
              <a:solidFill>
                <a:srgbClr val="21578A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400" b="1" dirty="0">
                  <a:solidFill>
                    <a:schemeClr val="tx2">
                      <a:lumMod val="50000"/>
                    </a:schemeClr>
                  </a:solidFill>
                  <a:latin typeface="Myriad Pro" panose="020B0503030403020204"/>
                  <a:ea typeface="Helvetica Neue Medium"/>
                  <a:cs typeface="Arial" panose="020B0604020202020204" pitchFamily="34" charset="0"/>
                  <a:sym typeface="Helvetica Neue Medium"/>
                </a:rPr>
                <a:t>VAIKUTTAVUUS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94F6931-18D9-6FBF-3B00-E88090928B1A}"/>
                </a:ext>
              </a:extLst>
            </p:cNvPr>
            <p:cNvSpPr/>
            <p:nvPr/>
          </p:nvSpPr>
          <p:spPr>
            <a:xfrm>
              <a:off x="7697998" y="1732331"/>
              <a:ext cx="2160000" cy="1080000"/>
            </a:xfrm>
            <a:prstGeom prst="ellipse">
              <a:avLst/>
            </a:prstGeom>
            <a:solidFill>
              <a:schemeClr val="accent2"/>
            </a:solidFill>
            <a:ln w="19050" cap="flat">
              <a:solidFill>
                <a:srgbClr val="21578A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/>
              <a:r>
                <a:rPr kumimoji="0" lang="fi-FI" sz="1400" b="1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yriad Pro" panose="020B0503030403020204"/>
                  <a:ea typeface="Helvetica Neue Medium"/>
                  <a:cs typeface="Arial" panose="020B0604020202020204" pitchFamily="34" charset="0"/>
                  <a:sym typeface="Helvetica Neue Medium"/>
                </a:rPr>
                <a:t>TURVALLISUUS</a:t>
              </a:r>
              <a:endParaRPr kumimoji="0" lang="fi-FI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yriad Pro" panose="020B0503030403020204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18B27B5-6A77-84AF-3416-4C0AE98EF16C}"/>
                </a:ext>
              </a:extLst>
            </p:cNvPr>
            <p:cNvSpPr/>
            <p:nvPr/>
          </p:nvSpPr>
          <p:spPr>
            <a:xfrm>
              <a:off x="2128528" y="4002757"/>
              <a:ext cx="2160000" cy="1080000"/>
            </a:xfrm>
            <a:prstGeom prst="ellipse">
              <a:avLst/>
            </a:prstGeom>
            <a:solidFill>
              <a:schemeClr val="accent2"/>
            </a:solidFill>
            <a:ln w="19050" cap="flat">
              <a:solidFill>
                <a:srgbClr val="21578A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/>
              <a:r>
                <a:rPr kumimoji="0" lang="fi-FI" sz="1400" b="1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Myriad Pro" panose="020B0503030403020204"/>
                  <a:ea typeface="Helvetica Neue Medium"/>
                  <a:cs typeface="Arial" panose="020B0604020202020204" pitchFamily="34" charset="0"/>
                  <a:sym typeface="Helvetica Neue Medium"/>
                </a:rPr>
                <a:t>YHDEN-VERTAISUUS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620886C-CE43-8477-3F04-A0A010A4D9D2}"/>
                </a:ext>
              </a:extLst>
            </p:cNvPr>
            <p:cNvSpPr/>
            <p:nvPr/>
          </p:nvSpPr>
          <p:spPr>
            <a:xfrm>
              <a:off x="5278688" y="2641619"/>
              <a:ext cx="1440000" cy="1440000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rgbClr val="21578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yriad Pro"/>
                  <a:ea typeface="Helvetica Neue Medium"/>
                  <a:cs typeface="Arial" panose="020B0604020202020204" pitchFamily="34" charset="0"/>
                  <a:sym typeface="Helvetica Neue Medium"/>
                </a:rPr>
                <a:t>INFOR-MAATIO-OHJAUS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19F506C-CC63-6EA1-2537-7CBE0A38B803}"/>
                </a:ext>
              </a:extLst>
            </p:cNvPr>
            <p:cNvSpPr txBox="1"/>
            <p:nvPr/>
          </p:nvSpPr>
          <p:spPr>
            <a:xfrm>
              <a:off x="5128215" y="4478009"/>
              <a:ext cx="1810206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ASUKKAAT JA AMMATTILAISET</a:t>
              </a:r>
              <a:endParaRPr kumimoji="0" lang="fi-FI" sz="16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yriad Pro" panose="020B0503030403020204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A6217C6-7FE2-6D33-DD0F-1B1BEAA6DEF6}"/>
                </a:ext>
              </a:extLst>
            </p:cNvPr>
            <p:cNvSpPr/>
            <p:nvPr/>
          </p:nvSpPr>
          <p:spPr>
            <a:xfrm>
              <a:off x="4879228" y="5556845"/>
              <a:ext cx="2160000" cy="1080000"/>
            </a:xfrm>
            <a:prstGeom prst="ellipse">
              <a:avLst/>
            </a:prstGeom>
            <a:solidFill>
              <a:schemeClr val="accent2"/>
            </a:solidFill>
            <a:ln w="19050" cap="flat">
              <a:solidFill>
                <a:srgbClr val="21578A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/>
              <a:r>
                <a:rPr lang="fi-FI" sz="14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ea typeface="Helvetica Neue Medium"/>
                  <a:cs typeface="Arial" panose="020B0604020202020204" pitchFamily="34" charset="0"/>
                  <a:sym typeface="Helvetica Neue Medium"/>
                </a:rPr>
                <a:t>LAATU</a:t>
              </a:r>
              <a:endParaRPr kumimoji="0" lang="fi-FI" sz="14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yriad Pro" panose="020B0503030403020204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5EAF082-85D1-E4F7-F6A5-B59F0C9634CF}"/>
                </a:ext>
              </a:extLst>
            </p:cNvPr>
            <p:cNvSpPr/>
            <p:nvPr/>
          </p:nvSpPr>
          <p:spPr>
            <a:xfrm>
              <a:off x="7654885" y="3943060"/>
              <a:ext cx="2160000" cy="1080000"/>
            </a:xfrm>
            <a:prstGeom prst="ellipse">
              <a:avLst/>
            </a:prstGeom>
            <a:solidFill>
              <a:schemeClr val="accent2"/>
            </a:solidFill>
            <a:ln w="19050" cap="flat">
              <a:solidFill>
                <a:srgbClr val="21578A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/>
              <a:r>
                <a:rPr lang="fi-FI" sz="14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ea typeface="Helvetica Neue Medium"/>
                  <a:cs typeface="Arial" panose="020B0604020202020204" pitchFamily="34" charset="0"/>
                  <a:sym typeface="Helvetica Neue Medium"/>
                </a:rPr>
                <a:t>TALOUDEL-LISUUS</a:t>
              </a:r>
              <a:endParaRPr kumimoji="0" lang="fi-FI" sz="14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Myriad Pro" panose="020B0503030403020204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7CBA6E9-CE9D-5931-07EC-60FD7C4069FC}"/>
                </a:ext>
              </a:extLst>
            </p:cNvPr>
            <p:cNvCxnSpPr>
              <a:cxnSpLocks/>
              <a:stCxn id="111" idx="0"/>
              <a:endCxn id="88" idx="0"/>
            </p:cNvCxnSpPr>
            <p:nvPr/>
          </p:nvCxnSpPr>
          <p:spPr>
            <a:xfrm flipV="1">
              <a:off x="5998688" y="1774456"/>
              <a:ext cx="0" cy="867163"/>
            </a:xfrm>
            <a:prstGeom prst="line">
              <a:avLst/>
            </a:prstGeom>
            <a:ln w="38100">
              <a:solidFill>
                <a:srgbClr val="215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777F5F7-B7A7-3CCE-E7E2-74DE4109FCB6}"/>
                </a:ext>
              </a:extLst>
            </p:cNvPr>
            <p:cNvCxnSpPr>
              <a:cxnSpLocks/>
              <a:stCxn id="88" idx="3"/>
              <a:endCxn id="111" idx="3"/>
            </p:cNvCxnSpPr>
            <p:nvPr/>
          </p:nvCxnSpPr>
          <p:spPr>
            <a:xfrm flipV="1">
              <a:off x="4853175" y="3870736"/>
              <a:ext cx="636396" cy="669233"/>
            </a:xfrm>
            <a:prstGeom prst="line">
              <a:avLst/>
            </a:prstGeom>
            <a:ln w="38100">
              <a:solidFill>
                <a:srgbClr val="215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4DC806F-57AF-187F-1ECB-84EA64D2FCB8}"/>
                </a:ext>
              </a:extLst>
            </p:cNvPr>
            <p:cNvCxnSpPr>
              <a:cxnSpLocks/>
              <a:stCxn id="111" idx="5"/>
              <a:endCxn id="88" idx="5"/>
            </p:cNvCxnSpPr>
            <p:nvPr/>
          </p:nvCxnSpPr>
          <p:spPr>
            <a:xfrm>
              <a:off x="6507805" y="3870736"/>
              <a:ext cx="636396" cy="669233"/>
            </a:xfrm>
            <a:prstGeom prst="line">
              <a:avLst/>
            </a:prstGeom>
            <a:ln w="38100">
              <a:solidFill>
                <a:srgbClr val="2157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8D850E8-429F-B80A-3440-3DAC7A067FD7}"/>
                </a:ext>
              </a:extLst>
            </p:cNvPr>
            <p:cNvSpPr txBox="1"/>
            <p:nvPr/>
          </p:nvSpPr>
          <p:spPr>
            <a:xfrm>
              <a:off x="6791423" y="2996589"/>
              <a:ext cx="11481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ALUEET JA </a:t>
              </a:r>
            </a:p>
            <a:p>
              <a:pPr marL="0" marR="0" indent="0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ORGANI-</a:t>
              </a:r>
            </a:p>
            <a:p>
              <a:pPr marL="0" marR="0" indent="0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i-FI" sz="1600" b="1" dirty="0">
                  <a:solidFill>
                    <a:schemeClr val="bg2">
                      <a:lumMod val="10000"/>
                    </a:schemeClr>
                  </a:solidFill>
                  <a:latin typeface="Myriad Pro" panose="020B0503030403020204"/>
                  <a:cs typeface="Arial" panose="020B0604020202020204" pitchFamily="34" charset="0"/>
                  <a:sym typeface="Helvetica Neue"/>
                </a:rPr>
                <a:t>SAATIOT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FFD0659-9BC2-3438-EBBF-A4D8CD26DD03}"/>
                </a:ext>
              </a:extLst>
            </p:cNvPr>
            <p:cNvSpPr/>
            <p:nvPr/>
          </p:nvSpPr>
          <p:spPr>
            <a:xfrm>
              <a:off x="2067425" y="1732331"/>
              <a:ext cx="2160000" cy="1080000"/>
            </a:xfrm>
            <a:prstGeom prst="ellipse">
              <a:avLst/>
            </a:prstGeom>
            <a:solidFill>
              <a:schemeClr val="tx2"/>
            </a:solidFill>
            <a:ln w="19050" cap="flat">
              <a:solidFill>
                <a:srgbClr val="21578A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/>
              <a:r>
                <a:rPr lang="fi-FI" sz="1400" b="1" dirty="0">
                  <a:solidFill>
                    <a:schemeClr val="bg1"/>
                  </a:solidFill>
                  <a:latin typeface="Myriad Pro" panose="020B0503030403020204"/>
                  <a:ea typeface="Helvetica Neue Medium"/>
                  <a:cs typeface="Arial" panose="020B0604020202020204" pitchFamily="34" charset="0"/>
                  <a:sym typeface="Helvetica Neue Medium"/>
                </a:rPr>
                <a:t>VARAUTU-MINEN JA</a:t>
              </a:r>
            </a:p>
            <a:p>
              <a:pPr algn="ctr" defTabSz="825500"/>
              <a:r>
                <a:rPr lang="fi-FI" sz="1400" b="1" dirty="0">
                  <a:solidFill>
                    <a:schemeClr val="bg1"/>
                  </a:solidFill>
                  <a:latin typeface="Myriad Pro" panose="020B0503030403020204"/>
                  <a:ea typeface="Helvetica Neue Medium"/>
                  <a:cs typeface="Arial" panose="020B0604020202020204" pitchFamily="34" charset="0"/>
                  <a:sym typeface="Helvetica Neue Medium"/>
                </a:rPr>
                <a:t>SAATAVUUS</a:t>
              </a:r>
              <a:endParaRPr kumimoji="0" lang="fi-FI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anose="020B0503030403020204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pic>
          <p:nvPicPr>
            <p:cNvPr id="19" name="Graphic 18" descr="Influencer with solid fill">
              <a:extLst>
                <a:ext uri="{FF2B5EF4-FFF2-40B4-BE49-F238E27FC236}">
                  <a16:creationId xmlns:a16="http://schemas.microsoft.com/office/drawing/2014/main" id="{B8DEB950-4DEA-F57C-A24D-21EE0CD9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12460" y="2021699"/>
              <a:ext cx="790632" cy="790632"/>
            </a:xfrm>
            <a:prstGeom prst="rect">
              <a:avLst/>
            </a:prstGeom>
          </p:spPr>
        </p:pic>
        <p:pic>
          <p:nvPicPr>
            <p:cNvPr id="21" name="Graphic 20" descr="Users with solid fill">
              <a:extLst>
                <a:ext uri="{FF2B5EF4-FFF2-40B4-BE49-F238E27FC236}">
                  <a16:creationId xmlns:a16="http://schemas.microsoft.com/office/drawing/2014/main" id="{683FFBC1-878A-E097-39CD-DC7874DE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3601" y="3981718"/>
              <a:ext cx="750173" cy="750173"/>
            </a:xfrm>
            <a:prstGeom prst="rect">
              <a:avLst/>
            </a:prstGeom>
          </p:spPr>
        </p:pic>
        <p:pic>
          <p:nvPicPr>
            <p:cNvPr id="23" name="Graphic 22" descr="Hospital with solid fill">
              <a:extLst>
                <a:ext uri="{FF2B5EF4-FFF2-40B4-BE49-F238E27FC236}">
                  <a16:creationId xmlns:a16="http://schemas.microsoft.com/office/drawing/2014/main" id="{63AD696A-413C-C04F-B88A-21CD49B1C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22076" y="1959634"/>
              <a:ext cx="828713" cy="828713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50AE7-0C4D-3BD4-0DB9-D8096F7B74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37CBB-7682-BF71-30D7-2661FDEBB0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82B34B-C334-B71A-01B7-17CA0CB95D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04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F9B2924-C6E8-F6DD-8164-9E909900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13" y="2788785"/>
            <a:ext cx="3687096" cy="1325563"/>
          </a:xfrm>
        </p:spPr>
        <p:txBody>
          <a:bodyPr/>
          <a:lstStyle/>
          <a:p>
            <a:r>
              <a:rPr lang="fi-FI" dirty="0"/>
              <a:t>Tietotuotanto ja tiedon hyödyntäminen koostuu monista vaiheista</a:t>
            </a:r>
          </a:p>
        </p:txBody>
      </p:sp>
      <p:pic>
        <p:nvPicPr>
          <p:cNvPr id="40" name="Kuva 39" descr="Tiedon hyödyntämisen ja tietotuotannon vaiheet sisältäen lähdeaineistojen hallinnan, tietotuotantoprosessin, tietotuotteen ja tiedon käytön.">
            <a:extLst>
              <a:ext uri="{FF2B5EF4-FFF2-40B4-BE49-F238E27FC236}">
                <a16:creationId xmlns:a16="http://schemas.microsoft.com/office/drawing/2014/main" id="{76FD7A17-30B8-E144-5F5B-03FA9E9F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3" y="-46259"/>
            <a:ext cx="581283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C7B38-809B-6139-4797-75136ADE7D95}"/>
              </a:ext>
            </a:extLst>
          </p:cNvPr>
          <p:cNvSpPr txBox="1"/>
          <p:nvPr/>
        </p:nvSpPr>
        <p:spPr>
          <a:xfrm>
            <a:off x="9094838" y="146373"/>
            <a:ext cx="286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Tiedon käyttäjä esim. kansallisessa virastossa, hyvinvointialueella tai organisaatiossa.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126E0-0FB5-4405-A023-528C23D78329}"/>
              </a:ext>
            </a:extLst>
          </p:cNvPr>
          <p:cNvSpPr txBox="1"/>
          <p:nvPr/>
        </p:nvSpPr>
        <p:spPr>
          <a:xfrm>
            <a:off x="7130171" y="2000548"/>
            <a:ext cx="263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Tilasto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Sovellus,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Raportti, selvitys,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Tutkimusjulkaisu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A43FC-B6DE-5D80-A281-B9C7AED4995F}"/>
              </a:ext>
            </a:extLst>
          </p:cNvPr>
          <p:cNvSpPr txBox="1"/>
          <p:nvPr/>
        </p:nvSpPr>
        <p:spPr>
          <a:xfrm>
            <a:off x="7124456" y="4114348"/>
            <a:ext cx="357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Tilastotyyppinen tietotuotanto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Monimutkaisempi tietotuotanto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43356-01A1-CB4A-A998-CC8C2E1E3C02}"/>
              </a:ext>
            </a:extLst>
          </p:cNvPr>
          <p:cNvSpPr txBox="1"/>
          <p:nvPr/>
        </p:nvSpPr>
        <p:spPr>
          <a:xfrm>
            <a:off x="7124456" y="5532436"/>
            <a:ext cx="443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Kanta, valtakunnalliset rekisterit, operatiiviset järjestelmät, muut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CAA26E-BFD7-5C01-5C50-9B375227FB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73CF432-83C5-E469-6818-032FC2C192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54671-CAB2-0417-6361-4EA9AA849A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15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E621-19A3-DAF8-3905-29ADF344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tietotuotteista: KUVA-mittarit ja vähimmäistietosisällöt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B86F-8118-B53A-B8F7-ABF2DF2C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Sosiaali- ja terveydenhuollon kustannusvaikuttavuusmittariston (KUVA) kokonaisuus tukee sosiaali- ja terveydenhuollon järjestämisen ohjausta ja johtamista.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Vähimmäistietosisältöä kehitetään mm. hyvinvointialueiden oman tietojohtamisen tarpeisiin.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Tavoitteena on, että KUVA-mittaristo ja hyvinvointialueiden vähimmäistietosisällön perusteella kerättävät tiedot ovat keskenään yhteensopivia ja toisiaan täydentäviä.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sz="2000" dirty="0"/>
              <a:t>Lähde: https://thl.fi/fi/web/sote-uudistus/sote-arviointi-ja-tietopohja/kuva-mittaristo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8DB5A-1DE9-B7D7-841C-87BFDF6899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78A6-4F86-40DB-2B2A-E0B2F557E2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A2D0D-7810-AC1F-D7B0-0255A2B7D9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2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E6C0-5C26-D6B4-6BF8-15AAE68E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Lääkehoitoon liittyvät KUVA-mittarit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5AC5-B177-EBA8-A3BC-CF012B6EC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Erityiskorvattaviin lääkkeisiin tietyn sairauden vuoksi oikeutetut, ikävakioitu väestöosuus (%)</a:t>
            </a:r>
          </a:p>
          <a:p>
            <a:pPr marL="1143000" lvl="1" indent="-342900"/>
            <a:r>
              <a:rPr lang="fi-FI"/>
              <a:t>Lukuisia eri korvausoikeuksia (esim. </a:t>
            </a:r>
            <a:r>
              <a:rPr lang="fi-FI" err="1"/>
              <a:t>Chronin</a:t>
            </a:r>
            <a:r>
              <a:rPr lang="fi-FI"/>
              <a:t> tauti, astma, diabetes, epilepsia)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Erityiskorvattaviin lääkkeisiin oikeutettuja, % väestöstä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Korvattujen lääkkeiden kustannukset, euroa / asukas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Monilääkittyjen (korvatut ja ei-korvatut reseptilääkkeet) 75 vuotta täyttäneiden osuus, % vastaavan ikäisestä väestöstä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Vältettäviä lääkkeitä (korvattavat ja ei-korvattavat reseptilääkkeet) hankkineet 75 vuotta täyttäneet, % vastaavan ikäisestä väestöstä.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B6828-252F-5ABE-A017-B5934C4DD945}"/>
              </a:ext>
            </a:extLst>
          </p:cNvPr>
          <p:cNvSpPr txBox="1"/>
          <p:nvPr/>
        </p:nvSpPr>
        <p:spPr>
          <a:xfrm>
            <a:off x="546651" y="5987018"/>
            <a:ext cx="907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21578A"/>
                </a:solidFill>
              </a:rPr>
              <a:t>Lähde: sotekuva.fi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EB154D-B3BD-2135-AE7D-7AD40034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Piia Rannanheimo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8A59B3-1B4D-1220-425F-65D63954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29.11.2022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2FEF4-E7A9-0A93-91A7-1ED7EBB9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06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A899-CDB4-2405-853B-7E120429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850"/>
            <a:ext cx="10515600" cy="920749"/>
          </a:xfrm>
        </p:spPr>
        <p:txBody>
          <a:bodyPr/>
          <a:lstStyle/>
          <a:p>
            <a:pPr algn="ctr"/>
            <a:r>
              <a:rPr lang="fi-FI" dirty="0"/>
              <a:t>Monilääkitys iäkkäillä</a:t>
            </a:r>
          </a:p>
        </p:txBody>
      </p:sp>
      <p:pic>
        <p:nvPicPr>
          <p:cNvPr id="8" name="Picture 7" descr="Tilastotiedot kymmentä tai useampaa lääkettä elo-marraskuun aikana ostaneiden 75 vuotta täyttäneiden osuudesta suhteessa vastaavan ikäiseen väestöön. Tulokset on ilmoitettu sairaanhoitopiireittäin.">
            <a:extLst>
              <a:ext uri="{FF2B5EF4-FFF2-40B4-BE49-F238E27FC236}">
                <a16:creationId xmlns:a16="http://schemas.microsoft.com/office/drawing/2014/main" id="{6DE7D7B6-2269-7A9E-BA14-6F55A9F8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68" y="891803"/>
            <a:ext cx="6390644" cy="5423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25556-FD3D-FDE0-A3A3-BEAA22918912}"/>
              </a:ext>
            </a:extLst>
          </p:cNvPr>
          <p:cNvSpPr txBox="1"/>
          <p:nvPr/>
        </p:nvSpPr>
        <p:spPr>
          <a:xfrm>
            <a:off x="3008120" y="6315214"/>
            <a:ext cx="541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5E6A71"/>
                </a:solidFill>
              </a:rPr>
              <a:t>https://sic.fimea.fi/arkisto/2020/3_2020/palstat-/monilaakitys-ja-laakekustannukset-kasvussa-iakkailla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AA3EC-BDC4-733A-E1A7-A658165C12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Piia Rannanheimo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F52BF-17D2-2E5E-C397-B746358587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11FEA-8A24-CD77-9D20-ED936CCE3A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927147"/>
      </p:ext>
    </p:extLst>
  </p:cSld>
  <p:clrMapOvr>
    <a:masterClrMapping/>
  </p:clrMapOvr>
</p:sld>
</file>

<file path=ppt/theme/theme1.xml><?xml version="1.0" encoding="utf-8"?>
<a:theme xmlns:a="http://schemas.openxmlformats.org/drawingml/2006/main" name="Fimea">
  <a:themeElements>
    <a:clrScheme name="Fimea">
      <a:dk1>
        <a:sysClr val="windowText" lastClr="000000"/>
      </a:dk1>
      <a:lt1>
        <a:sysClr val="window" lastClr="FFFFFF"/>
      </a:lt1>
      <a:dk2>
        <a:srgbClr val="21578A"/>
      </a:dk2>
      <a:lt2>
        <a:srgbClr val="E7E6E6"/>
      </a:lt2>
      <a:accent1>
        <a:srgbClr val="4E79A1"/>
      </a:accent1>
      <a:accent2>
        <a:srgbClr val="4DC9C3"/>
      </a:accent2>
      <a:accent3>
        <a:srgbClr val="B7E085"/>
      </a:accent3>
      <a:accent4>
        <a:srgbClr val="79B5E7"/>
      </a:accent4>
      <a:accent5>
        <a:srgbClr val="84579E"/>
      </a:accent5>
      <a:accent6>
        <a:srgbClr val="5E6A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mea ppt_FI.pptx" id="{17590808-CE3A-4431-99AC-08326263769A}" vid="{7BBFB478-0151-448B-9205-878BB82AB073}"/>
    </a:ext>
  </a:extLst>
</a:theme>
</file>

<file path=ppt/theme/theme2.xml><?xml version="1.0" encoding="utf-8"?>
<a:theme xmlns:a="http://schemas.openxmlformats.org/drawingml/2006/main" name="1_Fimea">
  <a:themeElements>
    <a:clrScheme name="Fimea">
      <a:dk1>
        <a:sysClr val="windowText" lastClr="000000"/>
      </a:dk1>
      <a:lt1>
        <a:sysClr val="window" lastClr="FFFFFF"/>
      </a:lt1>
      <a:dk2>
        <a:srgbClr val="21578A"/>
      </a:dk2>
      <a:lt2>
        <a:srgbClr val="E7E6E6"/>
      </a:lt2>
      <a:accent1>
        <a:srgbClr val="4E79A1"/>
      </a:accent1>
      <a:accent2>
        <a:srgbClr val="4DC9C3"/>
      </a:accent2>
      <a:accent3>
        <a:srgbClr val="B7E085"/>
      </a:accent3>
      <a:accent4>
        <a:srgbClr val="79B5E7"/>
      </a:accent4>
      <a:accent5>
        <a:srgbClr val="84579E"/>
      </a:accent5>
      <a:accent6>
        <a:srgbClr val="5E6A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mea ppt_FI.pptx" id="{17590808-CE3A-4431-99AC-08326263769A}" vid="{7BBFB478-0151-448B-9205-878BB82AB073}"/>
    </a:ext>
  </a:extLst>
</a:theme>
</file>

<file path=ppt/theme/theme3.xml><?xml version="1.0" encoding="utf-8"?>
<a:theme xmlns:a="http://schemas.openxmlformats.org/drawingml/2006/main" name="Office-teema">
  <a:themeElements>
    <a:clrScheme name="STM_colors_060519">
      <a:dk1>
        <a:srgbClr val="000000"/>
      </a:dk1>
      <a:lt1>
        <a:srgbClr val="FFFFFF"/>
      </a:lt1>
      <a:dk2>
        <a:srgbClr val="535659"/>
      </a:dk2>
      <a:lt2>
        <a:srgbClr val="E7E6E6"/>
      </a:lt2>
      <a:accent1>
        <a:srgbClr val="F0AB00"/>
      </a:accent1>
      <a:accent2>
        <a:srgbClr val="888B8D"/>
      </a:accent2>
      <a:accent3>
        <a:srgbClr val="53565A"/>
      </a:accent3>
      <a:accent4>
        <a:srgbClr val="642667"/>
      </a:accent4>
      <a:accent5>
        <a:srgbClr val="008C95"/>
      </a:accent5>
      <a:accent6>
        <a:srgbClr val="0562C1"/>
      </a:accent6>
      <a:hlink>
        <a:srgbClr val="F0AB00"/>
      </a:hlink>
      <a:folHlink>
        <a:srgbClr val="6325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C9D8D17-8E03-634D-BDDC-249F10419F8B}" vid="{4E79E4C6-D7E7-714B-96F9-C2DEFB06DB7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Fimea ppt_FI</Template>
  <TotalTime>249</TotalTime>
  <Words>853</Words>
  <Application>Microsoft Office PowerPoint</Application>
  <PresentationFormat>Laajakuva</PresentationFormat>
  <Paragraphs>192</Paragraphs>
  <Slides>15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 Neue Medium</vt:lpstr>
      <vt:lpstr>Myriad Pro</vt:lpstr>
      <vt:lpstr>Myriad Pro Semibold</vt:lpstr>
      <vt:lpstr>Fimea</vt:lpstr>
      <vt:lpstr>1_Fimea</vt:lpstr>
      <vt:lpstr>Office-teema</vt:lpstr>
      <vt:lpstr>Mitä tietoa pitäisi koota ja hyödyntää lääkehoidon optimaalisen ja yhdenvertaisen toteutuksen tarpeisiin?</vt:lpstr>
      <vt:lpstr>Missä on lääkehoitojen ja lääkkeiden käytön seurannan ja arvioinnin kannalta tärkeää dataa? </vt:lpstr>
      <vt:lpstr>Data jalostuu tietoon perustuvaksi toiminnaksi yhteistyön ja monipuolisen osaamisen avulla </vt:lpstr>
      <vt:lpstr>Informaatio-ohjaus on yksi keino vaikuttaa lääkehoidon toimijoihin ja lääkkeiden käyttäjiin</vt:lpstr>
      <vt:lpstr>Seurannalla, arvioinnilla ja ohjauksella pyritään vaikuttamaan…</vt:lpstr>
      <vt:lpstr>Tietotuotanto ja tiedon hyödyntäminen koostuu monista vaiheista</vt:lpstr>
      <vt:lpstr>Esimerkkejä tietotuotteista: KUVA-mittarit ja vähimmäistietosisällöt</vt:lpstr>
      <vt:lpstr>Lääkehoitoon liittyvät KUVA-mittarit </vt:lpstr>
      <vt:lpstr>Monilääkitys iäkkäillä</vt:lpstr>
      <vt:lpstr>Lääkehoitoon liittyvät vähimmäistietosisällöt</vt:lpstr>
      <vt:lpstr>Lääkehoitoon liittyviä nykytilan haasteita</vt:lpstr>
      <vt:lpstr>Vertailevatko hyvinvointialueiden johtajat myös keskeisiä  lääkehoidon ja lääkehuollon tietoja?</vt:lpstr>
      <vt:lpstr>13</vt:lpstr>
      <vt:lpstr>Apukysymyksiä</vt:lpstr>
      <vt:lpstr>Kiitos.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tietoa pitäisi koota ja hyödyntää lääkehoidon optimaalisen ja yhdenvertaisen toteutuksen tarpeisiin?</dc:title>
  <dc:creator>Rannanheimo Piia</dc:creator>
  <cp:lastModifiedBy>Similä Elsi</cp:lastModifiedBy>
  <cp:revision>12</cp:revision>
  <dcterms:created xsi:type="dcterms:W3CDTF">2022-11-22T06:21:18Z</dcterms:created>
  <dcterms:modified xsi:type="dcterms:W3CDTF">2022-11-24T05:24:19Z</dcterms:modified>
</cp:coreProperties>
</file>